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notesSlides/notesSlide3.xml" ContentType="application/vnd.openxmlformats-officedocument.presentationml.notesSlide+xml"/>
  <Override PartName="/ppt/tags/tag6.xml" ContentType="application/vnd.openxmlformats-officedocument.presentationml.tags+xml"/>
  <Override PartName="/ppt/notesSlides/notesSlide4.xml" ContentType="application/vnd.openxmlformats-officedocument.presentationml.notesSlide+xml"/>
  <Override PartName="/ppt/tags/tag7.xml" ContentType="application/vnd.openxmlformats-officedocument.presentationml.tags+xml"/>
  <Override PartName="/ppt/notesSlides/notesSlide5.xml" ContentType="application/vnd.openxmlformats-officedocument.presentationml.notesSlide+xml"/>
  <Override PartName="/ppt/tags/tag8.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9.xml" ContentType="application/vnd.openxmlformats-officedocument.presentationml.tags+xml"/>
  <Override PartName="/ppt/notesSlides/notesSlide11.xml" ContentType="application/vnd.openxmlformats-officedocument.presentationml.notesSlide+xml"/>
  <Override PartName="/ppt/tags/tag10.xml" ContentType="application/vnd.openxmlformats-officedocument.presentationml.tags+xml"/>
  <Override PartName="/ppt/notesSlides/notesSlide12.xml" ContentType="application/vnd.openxmlformats-officedocument.presentationml.notesSlide+xml"/>
  <Override PartName="/ppt/tags/tag11.xml" ContentType="application/vnd.openxmlformats-officedocument.presentationml.tags+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302" r:id="rId2"/>
    <p:sldId id="304" r:id="rId3"/>
    <p:sldId id="344" r:id="rId4"/>
    <p:sldId id="346" r:id="rId5"/>
    <p:sldId id="313" r:id="rId6"/>
    <p:sldId id="354" r:id="rId7"/>
    <p:sldId id="311" r:id="rId8"/>
    <p:sldId id="347" r:id="rId9"/>
    <p:sldId id="310" r:id="rId10"/>
    <p:sldId id="349" r:id="rId11"/>
    <p:sldId id="350" r:id="rId12"/>
    <p:sldId id="351" r:id="rId13"/>
    <p:sldId id="352" r:id="rId14"/>
    <p:sldId id="348" r:id="rId15"/>
    <p:sldId id="314" r:id="rId16"/>
    <p:sldId id="355" r:id="rId17"/>
    <p:sldId id="315" r:id="rId18"/>
  </p:sldIdLst>
  <p:sldSz cx="9144000" cy="6858000" type="screen4x3"/>
  <p:notesSz cx="6805613" cy="9939338"/>
  <p:custDataLst>
    <p:tags r:id="rId2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B3727"/>
    <a:srgbClr val="753C2A"/>
    <a:srgbClr val="EF82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2645" autoAdjust="0"/>
  </p:normalViewPr>
  <p:slideViewPr>
    <p:cSldViewPr>
      <p:cViewPr varScale="1">
        <p:scale>
          <a:sx n="84" d="100"/>
          <a:sy n="84" d="100"/>
        </p:scale>
        <p:origin x="2394"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8693"/>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54939" y="0"/>
            <a:ext cx="2949099" cy="498693"/>
          </a:xfrm>
          <a:prstGeom prst="rect">
            <a:avLst/>
          </a:prstGeom>
        </p:spPr>
        <p:txBody>
          <a:bodyPr vert="horz" lIns="91440" tIns="45720" rIns="91440" bIns="45720" rtlCol="0"/>
          <a:lstStyle>
            <a:lvl1pPr algn="r">
              <a:defRPr sz="1200"/>
            </a:lvl1pPr>
          </a:lstStyle>
          <a:p>
            <a:fld id="{33A2239A-6336-4FA3-B395-93298BE47D9E}" type="datetimeFigureOut">
              <a:rPr lang="en-AU" smtClean="0"/>
              <a:t>29/04/2021</a:t>
            </a:fld>
            <a:endParaRPr lang="en-AU"/>
          </a:p>
        </p:txBody>
      </p:sp>
      <p:sp>
        <p:nvSpPr>
          <p:cNvPr id="4" name="Slide Image Placeholder 3"/>
          <p:cNvSpPr>
            <a:spLocks noGrp="1" noRot="1" noChangeAspect="1"/>
          </p:cNvSpPr>
          <p:nvPr>
            <p:ph type="sldImg" idx="2"/>
          </p:nvPr>
        </p:nvSpPr>
        <p:spPr>
          <a:xfrm>
            <a:off x="1166813" y="1243013"/>
            <a:ext cx="4471987" cy="3354387"/>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0562" y="4783307"/>
            <a:ext cx="5444490" cy="3913614"/>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9440647"/>
            <a:ext cx="2949099" cy="498692"/>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54939" y="9440647"/>
            <a:ext cx="2949099" cy="498692"/>
          </a:xfrm>
          <a:prstGeom prst="rect">
            <a:avLst/>
          </a:prstGeom>
        </p:spPr>
        <p:txBody>
          <a:bodyPr vert="horz" lIns="91440" tIns="45720" rIns="91440" bIns="45720" rtlCol="0" anchor="b"/>
          <a:lstStyle>
            <a:lvl1pPr algn="r">
              <a:defRPr sz="1200"/>
            </a:lvl1pPr>
          </a:lstStyle>
          <a:p>
            <a:fld id="{2673E501-07FB-48CD-A851-8E40E3933A41}" type="slidenum">
              <a:rPr lang="en-AU" smtClean="0"/>
              <a:t>‹#›</a:t>
            </a:fld>
            <a:endParaRPr lang="en-AU"/>
          </a:p>
        </p:txBody>
      </p:sp>
    </p:spTree>
    <p:extLst>
      <p:ext uri="{BB962C8B-B14F-4D97-AF65-F5344CB8AC3E}">
        <p14:creationId xmlns:p14="http://schemas.microsoft.com/office/powerpoint/2010/main" val="2688152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2673E501-07FB-48CD-A851-8E40E3933A41}" type="slidenum">
              <a:rPr lang="en-AU" smtClean="0"/>
              <a:t>3</a:t>
            </a:fld>
            <a:endParaRPr lang="en-AU"/>
          </a:p>
        </p:txBody>
      </p:sp>
    </p:spTree>
    <p:extLst>
      <p:ext uri="{BB962C8B-B14F-4D97-AF65-F5344CB8AC3E}">
        <p14:creationId xmlns:p14="http://schemas.microsoft.com/office/powerpoint/2010/main" val="14898279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psychological impact is not an isolate incidence at the point of diagnosis of vision impairment but it is a repeated occurrence</a:t>
            </a:r>
            <a:r>
              <a:rPr lang="en-US" baseline="0" dirty="0" smtClean="0"/>
              <a:t> as the person journey through the rest of their life.</a:t>
            </a:r>
            <a:endParaRPr lang="en-AU" dirty="0"/>
          </a:p>
        </p:txBody>
      </p:sp>
      <p:sp>
        <p:nvSpPr>
          <p:cNvPr id="4" name="Slide Number Placeholder 3"/>
          <p:cNvSpPr>
            <a:spLocks noGrp="1"/>
          </p:cNvSpPr>
          <p:nvPr>
            <p:ph type="sldNum" sz="quarter" idx="10"/>
          </p:nvPr>
        </p:nvSpPr>
        <p:spPr/>
        <p:txBody>
          <a:bodyPr/>
          <a:lstStyle/>
          <a:p>
            <a:fld id="{98479666-D616-455D-B295-54F745AFEF2C}" type="slidenum">
              <a:rPr lang="en-AU" smtClean="0"/>
              <a:t>13</a:t>
            </a:fld>
            <a:endParaRPr lang="en-AU"/>
          </a:p>
        </p:txBody>
      </p:sp>
    </p:spTree>
    <p:extLst>
      <p:ext uri="{BB962C8B-B14F-4D97-AF65-F5344CB8AC3E}">
        <p14:creationId xmlns:p14="http://schemas.microsoft.com/office/powerpoint/2010/main" val="41010368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ltLang="en-US" dirty="0" smtClean="0"/>
              <a:t>What do I do if I felt that a client may be presenting symptoms that may suggest they are closer to the mental illness continuum or have symptoms that were impacting on their training?</a:t>
            </a:r>
            <a:endParaRPr lang="en-AU" altLang="en-US" sz="1100" dirty="0" smtClean="0"/>
          </a:p>
        </p:txBody>
      </p:sp>
      <p:sp>
        <p:nvSpPr>
          <p:cNvPr id="4" name="Slide Number Placeholder 3"/>
          <p:cNvSpPr>
            <a:spLocks noGrp="1"/>
          </p:cNvSpPr>
          <p:nvPr>
            <p:ph type="sldNum" sz="quarter" idx="10"/>
          </p:nvPr>
        </p:nvSpPr>
        <p:spPr/>
        <p:txBody>
          <a:bodyPr/>
          <a:lstStyle/>
          <a:p>
            <a:fld id="{2673E501-07FB-48CD-A851-8E40E3933A41}" type="slidenum">
              <a:rPr lang="en-AU" smtClean="0"/>
              <a:t>14</a:t>
            </a:fld>
            <a:endParaRPr lang="en-AU"/>
          </a:p>
        </p:txBody>
      </p:sp>
    </p:spTree>
    <p:extLst>
      <p:ext uri="{BB962C8B-B14F-4D97-AF65-F5344CB8AC3E}">
        <p14:creationId xmlns:p14="http://schemas.microsoft.com/office/powerpoint/2010/main" val="29956120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ltLang="en-US" dirty="0" smtClean="0"/>
              <a:t>Have a chat with the GDQ Psychologist.</a:t>
            </a:r>
          </a:p>
          <a:p>
            <a:r>
              <a:rPr lang="en-AU" altLang="en-US" dirty="0" smtClean="0"/>
              <a:t>Review the referral process again and explain the Mental Health Care Plan</a:t>
            </a:r>
            <a:endParaRPr lang="en-US" altLang="en-US" dirty="0" smtClean="0"/>
          </a:p>
        </p:txBody>
      </p:sp>
      <p:sp>
        <p:nvSpPr>
          <p:cNvPr id="4" name="Slide Number Placeholder 3"/>
          <p:cNvSpPr>
            <a:spLocks noGrp="1"/>
          </p:cNvSpPr>
          <p:nvPr>
            <p:ph type="sldNum" sz="quarter" idx="10"/>
          </p:nvPr>
        </p:nvSpPr>
        <p:spPr/>
        <p:txBody>
          <a:bodyPr/>
          <a:lstStyle/>
          <a:p>
            <a:fld id="{2673E501-07FB-48CD-A851-8E40E3933A41}" type="slidenum">
              <a:rPr lang="en-AU" smtClean="0"/>
              <a:t>15</a:t>
            </a:fld>
            <a:endParaRPr lang="en-AU"/>
          </a:p>
        </p:txBody>
      </p:sp>
    </p:spTree>
    <p:extLst>
      <p:ext uri="{BB962C8B-B14F-4D97-AF65-F5344CB8AC3E}">
        <p14:creationId xmlns:p14="http://schemas.microsoft.com/office/powerpoint/2010/main" val="18005128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2673E501-07FB-48CD-A851-8E40E3933A41}" type="slidenum">
              <a:rPr lang="en-AU" smtClean="0"/>
              <a:t>16</a:t>
            </a:fld>
            <a:endParaRPr lang="en-AU"/>
          </a:p>
        </p:txBody>
      </p:sp>
    </p:spTree>
    <p:extLst>
      <p:ext uri="{BB962C8B-B14F-4D97-AF65-F5344CB8AC3E}">
        <p14:creationId xmlns:p14="http://schemas.microsoft.com/office/powerpoint/2010/main" val="26341208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2673E501-07FB-48CD-A851-8E40E3933A41}" type="slidenum">
              <a:rPr lang="en-AU" smtClean="0"/>
              <a:t>4</a:t>
            </a:fld>
            <a:endParaRPr lang="en-AU"/>
          </a:p>
        </p:txBody>
      </p:sp>
    </p:spTree>
    <p:extLst>
      <p:ext uri="{BB962C8B-B14F-4D97-AF65-F5344CB8AC3E}">
        <p14:creationId xmlns:p14="http://schemas.microsoft.com/office/powerpoint/2010/main" val="10416849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ltLang="en-US" dirty="0" smtClean="0"/>
          </a:p>
        </p:txBody>
      </p:sp>
      <p:sp>
        <p:nvSpPr>
          <p:cNvPr id="4" name="Slide Number Placeholder 3"/>
          <p:cNvSpPr>
            <a:spLocks noGrp="1"/>
          </p:cNvSpPr>
          <p:nvPr>
            <p:ph type="sldNum" sz="quarter" idx="10"/>
          </p:nvPr>
        </p:nvSpPr>
        <p:spPr/>
        <p:txBody>
          <a:bodyPr/>
          <a:lstStyle/>
          <a:p>
            <a:fld id="{2673E501-07FB-48CD-A851-8E40E3933A41}" type="slidenum">
              <a:rPr lang="en-AU" smtClean="0"/>
              <a:t>5</a:t>
            </a:fld>
            <a:endParaRPr lang="en-AU"/>
          </a:p>
        </p:txBody>
      </p:sp>
    </p:spTree>
    <p:extLst>
      <p:ext uri="{BB962C8B-B14F-4D97-AF65-F5344CB8AC3E}">
        <p14:creationId xmlns:p14="http://schemas.microsoft.com/office/powerpoint/2010/main" val="41342188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ltLang="en-US" dirty="0" smtClean="0"/>
              <a:t>Mental illness becomes a problem when an individual’s emotional, cognitive, relationship and social capacities are impaired and as a result, affects a person’s quality of life.  Mental health/illness can be seen as a continuum with no symptoms at one end and acute symptoms at the other. </a:t>
            </a:r>
          </a:p>
          <a:p>
            <a:endParaRPr lang="en-AU" altLang="en-US" dirty="0" smtClean="0"/>
          </a:p>
          <a:p>
            <a:r>
              <a:rPr lang="en-AU" altLang="en-US" dirty="0" smtClean="0"/>
              <a:t>What kind of symptoms sits on</a:t>
            </a:r>
            <a:r>
              <a:rPr lang="en-AU" altLang="en-US" baseline="0" dirty="0" smtClean="0"/>
              <a:t> this continuum and when does it impact the person’s quality of life?</a:t>
            </a:r>
            <a:endParaRPr lang="en-AU" altLang="en-US" dirty="0" smtClean="0"/>
          </a:p>
        </p:txBody>
      </p:sp>
      <p:sp>
        <p:nvSpPr>
          <p:cNvPr id="4" name="Slide Number Placeholder 3"/>
          <p:cNvSpPr>
            <a:spLocks noGrp="1"/>
          </p:cNvSpPr>
          <p:nvPr>
            <p:ph type="sldNum" sz="quarter" idx="10"/>
          </p:nvPr>
        </p:nvSpPr>
        <p:spPr/>
        <p:txBody>
          <a:bodyPr/>
          <a:lstStyle/>
          <a:p>
            <a:fld id="{2673E501-07FB-48CD-A851-8E40E3933A41}" type="slidenum">
              <a:rPr lang="en-AU" smtClean="0"/>
              <a:t>6</a:t>
            </a:fld>
            <a:endParaRPr lang="en-AU"/>
          </a:p>
        </p:txBody>
      </p:sp>
    </p:spTree>
    <p:extLst>
      <p:ext uri="{BB962C8B-B14F-4D97-AF65-F5344CB8AC3E}">
        <p14:creationId xmlns:p14="http://schemas.microsoft.com/office/powerpoint/2010/main" val="23915733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ltLang="en-US" dirty="0" smtClean="0"/>
              <a:t>Emotions are natural human responses.  People often believe that an emotional reaction is caused by external events, situations, and the behaviour of others.  However, this is a myth.  Our emotional responses are evoked by our </a:t>
            </a:r>
            <a:r>
              <a:rPr lang="en-AU" altLang="en-US" b="1" i="1" dirty="0" smtClean="0"/>
              <a:t>PERCEPTION</a:t>
            </a:r>
            <a:r>
              <a:rPr lang="en-AU" altLang="en-US" dirty="0" smtClean="0"/>
              <a:t> of the situation or the behaviour of others.  Thus, it is our thoughts and beliefs about an event that influences our feelings, physical reactions, and behaviours.</a:t>
            </a:r>
          </a:p>
          <a:p>
            <a:endParaRPr lang="en-AU" altLang="en-US" dirty="0" smtClean="0"/>
          </a:p>
          <a:p>
            <a:r>
              <a:rPr lang="en-AU" altLang="en-US" dirty="0" smtClean="0"/>
              <a:t>Often when we experience a significant change in our lives, for example losing our vision, we may experience high levels of stress.  The uncertainty and unpredictability of the changes we may experience may lead to unhelpful thinking patterns. These thoughts influence our feelings, physical reactions, and behaviours.</a:t>
            </a:r>
          </a:p>
          <a:p>
            <a:endParaRPr lang="en-AU" altLang="en-US" dirty="0" smtClean="0"/>
          </a:p>
        </p:txBody>
      </p:sp>
      <p:sp>
        <p:nvSpPr>
          <p:cNvPr id="4" name="Slide Number Placeholder 3"/>
          <p:cNvSpPr>
            <a:spLocks noGrp="1"/>
          </p:cNvSpPr>
          <p:nvPr>
            <p:ph type="sldNum" sz="quarter" idx="10"/>
          </p:nvPr>
        </p:nvSpPr>
        <p:spPr/>
        <p:txBody>
          <a:bodyPr/>
          <a:lstStyle/>
          <a:p>
            <a:fld id="{2673E501-07FB-48CD-A851-8E40E3933A41}" type="slidenum">
              <a:rPr lang="en-AU" smtClean="0"/>
              <a:t>7</a:t>
            </a:fld>
            <a:endParaRPr lang="en-AU"/>
          </a:p>
        </p:txBody>
      </p:sp>
    </p:spTree>
    <p:extLst>
      <p:ext uri="{BB962C8B-B14F-4D97-AF65-F5344CB8AC3E}">
        <p14:creationId xmlns:p14="http://schemas.microsoft.com/office/powerpoint/2010/main" val="15775675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ltLang="en-US" b="1" dirty="0" smtClean="0"/>
              <a:t>TASK 3:</a:t>
            </a:r>
          </a:p>
          <a:p>
            <a:r>
              <a:rPr lang="en-AU" altLang="en-US" b="0" dirty="0" smtClean="0"/>
              <a:t>What do</a:t>
            </a:r>
            <a:r>
              <a:rPr lang="en-AU" altLang="en-US" b="0" baseline="0" dirty="0" smtClean="0"/>
              <a:t> I do when I see these symptoms?</a:t>
            </a:r>
            <a:endParaRPr lang="en-AU" altLang="en-US" b="0" dirty="0" smtClean="0"/>
          </a:p>
        </p:txBody>
      </p:sp>
      <p:sp>
        <p:nvSpPr>
          <p:cNvPr id="4" name="Slide Number Placeholder 3"/>
          <p:cNvSpPr>
            <a:spLocks noGrp="1"/>
          </p:cNvSpPr>
          <p:nvPr>
            <p:ph type="sldNum" sz="quarter" idx="10"/>
          </p:nvPr>
        </p:nvSpPr>
        <p:spPr/>
        <p:txBody>
          <a:bodyPr/>
          <a:lstStyle/>
          <a:p>
            <a:fld id="{2673E501-07FB-48CD-A851-8E40E3933A41}" type="slidenum">
              <a:rPr lang="en-AU" smtClean="0"/>
              <a:t>8</a:t>
            </a:fld>
            <a:endParaRPr lang="en-AU"/>
          </a:p>
        </p:txBody>
      </p:sp>
    </p:spTree>
    <p:extLst>
      <p:ext uri="{BB962C8B-B14F-4D97-AF65-F5344CB8AC3E}">
        <p14:creationId xmlns:p14="http://schemas.microsoft.com/office/powerpoint/2010/main" val="7723383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journey of someone diagnosed with vision impairment without</a:t>
            </a:r>
            <a:r>
              <a:rPr lang="en-US" baseline="0" dirty="0" smtClean="0"/>
              <a:t> seeking any help.</a:t>
            </a:r>
            <a:endParaRPr lang="en-AU" dirty="0"/>
          </a:p>
        </p:txBody>
      </p:sp>
      <p:sp>
        <p:nvSpPr>
          <p:cNvPr id="4" name="Slide Number Placeholder 3"/>
          <p:cNvSpPr>
            <a:spLocks noGrp="1"/>
          </p:cNvSpPr>
          <p:nvPr>
            <p:ph type="sldNum" sz="quarter" idx="10"/>
          </p:nvPr>
        </p:nvSpPr>
        <p:spPr/>
        <p:txBody>
          <a:bodyPr/>
          <a:lstStyle/>
          <a:p>
            <a:fld id="{98479666-D616-455D-B295-54F745AFEF2C}" type="slidenum">
              <a:rPr lang="en-AU" smtClean="0"/>
              <a:t>10</a:t>
            </a:fld>
            <a:endParaRPr lang="en-AU"/>
          </a:p>
        </p:txBody>
      </p:sp>
    </p:spTree>
    <p:extLst>
      <p:ext uri="{BB962C8B-B14F-4D97-AF65-F5344CB8AC3E}">
        <p14:creationId xmlns:p14="http://schemas.microsoft.com/office/powerpoint/2010/main" val="8817385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journey of someone diagnosed with vision impairment seeking support from GDQ. Explain the different services available.</a:t>
            </a:r>
            <a:endParaRPr lang="en-AU" dirty="0"/>
          </a:p>
        </p:txBody>
      </p:sp>
      <p:sp>
        <p:nvSpPr>
          <p:cNvPr id="4" name="Slide Number Placeholder 3"/>
          <p:cNvSpPr>
            <a:spLocks noGrp="1"/>
          </p:cNvSpPr>
          <p:nvPr>
            <p:ph type="sldNum" sz="quarter" idx="10"/>
          </p:nvPr>
        </p:nvSpPr>
        <p:spPr/>
        <p:txBody>
          <a:bodyPr/>
          <a:lstStyle/>
          <a:p>
            <a:fld id="{98479666-D616-455D-B295-54F745AFEF2C}" type="slidenum">
              <a:rPr lang="en-AU" smtClean="0"/>
              <a:t>11</a:t>
            </a:fld>
            <a:endParaRPr lang="en-AU"/>
          </a:p>
        </p:txBody>
      </p:sp>
    </p:spTree>
    <p:extLst>
      <p:ext uri="{BB962C8B-B14F-4D97-AF65-F5344CB8AC3E}">
        <p14:creationId xmlns:p14="http://schemas.microsoft.com/office/powerpoint/2010/main" val="42125351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impact</a:t>
            </a:r>
            <a:r>
              <a:rPr lang="en-US" baseline="0" dirty="0" smtClean="0"/>
              <a:t> of vision impairment on a person’s mental health</a:t>
            </a:r>
            <a:endParaRPr lang="en-AU" dirty="0"/>
          </a:p>
        </p:txBody>
      </p:sp>
      <p:sp>
        <p:nvSpPr>
          <p:cNvPr id="4" name="Slide Number Placeholder 3"/>
          <p:cNvSpPr>
            <a:spLocks noGrp="1"/>
          </p:cNvSpPr>
          <p:nvPr>
            <p:ph type="sldNum" sz="quarter" idx="10"/>
          </p:nvPr>
        </p:nvSpPr>
        <p:spPr/>
        <p:txBody>
          <a:bodyPr/>
          <a:lstStyle/>
          <a:p>
            <a:fld id="{98479666-D616-455D-B295-54F745AFEF2C}" type="slidenum">
              <a:rPr lang="en-AU" smtClean="0"/>
              <a:t>12</a:t>
            </a:fld>
            <a:endParaRPr lang="en-AU"/>
          </a:p>
        </p:txBody>
      </p:sp>
    </p:spTree>
    <p:extLst>
      <p:ext uri="{BB962C8B-B14F-4D97-AF65-F5344CB8AC3E}">
        <p14:creationId xmlns:p14="http://schemas.microsoft.com/office/powerpoint/2010/main" val="99834649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GDQ_PPT_Front.jpg"/>
          <p:cNvPicPr>
            <a:picLocks noChangeAspect="1"/>
          </p:cNvPicPr>
          <p:nvPr userDrawn="1"/>
        </p:nvPicPr>
        <p:blipFill>
          <a:blip r:embed="rId2" cstate="print"/>
          <a:stretch>
            <a:fillRect/>
          </a:stretch>
        </p:blipFill>
        <p:spPr>
          <a:xfrm>
            <a:off x="0" y="0"/>
            <a:ext cx="9144000" cy="6858000"/>
          </a:xfrm>
          <a:prstGeom prst="rect">
            <a:avLst/>
          </a:prstGeom>
        </p:spPr>
      </p:pic>
      <p:sp>
        <p:nvSpPr>
          <p:cNvPr id="2" name="Title 1"/>
          <p:cNvSpPr>
            <a:spLocks noGrp="1"/>
          </p:cNvSpPr>
          <p:nvPr>
            <p:ph type="ctrTitle"/>
          </p:nvPr>
        </p:nvSpPr>
        <p:spPr>
          <a:xfrm>
            <a:off x="685800" y="4083051"/>
            <a:ext cx="7772400" cy="1302618"/>
          </a:xfrm>
        </p:spPr>
        <p:txBody>
          <a:bodyPr>
            <a:normAutofit/>
          </a:bodyPr>
          <a:lstStyle>
            <a:lvl1pPr>
              <a:defRPr lang="en-AU" sz="3800" b="1" kern="1200" dirty="0">
                <a:solidFill>
                  <a:srgbClr val="6B3727"/>
                </a:solidFill>
                <a:latin typeface="Arial" pitchFamily="34" charset="0"/>
                <a:ea typeface="+mn-ea"/>
                <a:cs typeface="Arial" pitchFamily="34" charset="0"/>
              </a:defRPr>
            </a:lvl1pPr>
          </a:lstStyle>
          <a:p>
            <a:r>
              <a:rPr lang="en-US" dirty="0" smtClean="0"/>
              <a:t>Click to edit Master title style</a:t>
            </a:r>
            <a:endParaRPr lang="en-AU" dirty="0"/>
          </a:p>
        </p:txBody>
      </p:sp>
      <p:sp>
        <p:nvSpPr>
          <p:cNvPr id="3" name="Subtitle 2"/>
          <p:cNvSpPr>
            <a:spLocks noGrp="1"/>
          </p:cNvSpPr>
          <p:nvPr>
            <p:ph type="subTitle" idx="1"/>
          </p:nvPr>
        </p:nvSpPr>
        <p:spPr>
          <a:xfrm>
            <a:off x="1371600" y="5522193"/>
            <a:ext cx="6400800" cy="697632"/>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D52056D8-18E6-446D-9B7A-5FCB1F16AC3C}" type="datetimeFigureOut">
              <a:rPr lang="en-AU" smtClean="0"/>
              <a:pPr/>
              <a:t>29/04/2021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85C5DBAF-C2EB-4ADF-85BF-DE8524E65572}" type="slidenum">
              <a:rPr lang="en-AU" smtClean="0"/>
              <a:pPr/>
              <a:t>‹#›</a:t>
            </a:fld>
            <a:endParaRPr lang="en-A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52056D8-18E6-446D-9B7A-5FCB1F16AC3C}" type="datetimeFigureOut">
              <a:rPr lang="en-AU" smtClean="0"/>
              <a:pPr/>
              <a:t>29/04/2021</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85C5DBAF-C2EB-4ADF-85BF-DE8524E65572}" type="slidenum">
              <a:rPr lang="en-AU" smtClean="0"/>
              <a:pPr/>
              <a:t>‹#›</a:t>
            </a:fld>
            <a:endParaRPr lang="en-A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52056D8-18E6-446D-9B7A-5FCB1F16AC3C}" type="datetimeFigureOut">
              <a:rPr lang="en-AU" smtClean="0"/>
              <a:pPr/>
              <a:t>29/04/2021</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85C5DBAF-C2EB-4ADF-85BF-DE8524E65572}" type="slidenum">
              <a:rPr lang="en-AU" smtClean="0"/>
              <a:pPr/>
              <a:t>‹#›</a:t>
            </a:fld>
            <a:endParaRPr lang="en-A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D52056D8-18E6-446D-9B7A-5FCB1F16AC3C}" type="datetimeFigureOut">
              <a:rPr lang="en-AU" smtClean="0"/>
              <a:pPr/>
              <a:t>29/04/2021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85C5DBAF-C2EB-4ADF-85BF-DE8524E65572}" type="slidenum">
              <a:rPr lang="en-AU" smtClean="0"/>
              <a:pPr/>
              <a:t>‹#›</a:t>
            </a:fld>
            <a:endParaRPr lang="en-AU"/>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D52056D8-18E6-446D-9B7A-5FCB1F16AC3C}" type="datetimeFigureOut">
              <a:rPr lang="en-AU" smtClean="0"/>
              <a:pPr/>
              <a:t>29/04/2021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85C5DBAF-C2EB-4ADF-85BF-DE8524E65572}" type="slidenum">
              <a:rPr lang="en-AU" smtClean="0"/>
              <a:pPr/>
              <a:t>‹#›</a:t>
            </a:fld>
            <a:endParaRPr lang="en-A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GDQ_PPT_Footer.jpg"/>
          <p:cNvPicPr>
            <a:picLocks noChangeAspect="1"/>
          </p:cNvPicPr>
          <p:nvPr userDrawn="1"/>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D52056D8-18E6-446D-9B7A-5FCB1F16AC3C}" type="datetimeFigureOut">
              <a:rPr lang="en-AU" smtClean="0"/>
              <a:pPr/>
              <a:t>29/04/2021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85C5DBAF-C2EB-4ADF-85BF-DE8524E65572}" type="slidenum">
              <a:rPr lang="en-AU" smtClean="0"/>
              <a:pPr/>
              <a:t>‹#›</a:t>
            </a:fld>
            <a:endParaRPr lang="en-A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D52056D8-18E6-446D-9B7A-5FCB1F16AC3C}" type="datetimeFigureOut">
              <a:rPr lang="en-AU" smtClean="0"/>
              <a:pPr/>
              <a:t>29/04/2021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85C5DBAF-C2EB-4ADF-85BF-DE8524E65572}" type="slidenum">
              <a:rPr lang="en-AU" smtClean="0"/>
              <a:pPr/>
              <a:t>‹#›</a:t>
            </a:fld>
            <a:endParaRPr lang="en-AU"/>
          </a:p>
        </p:txBody>
      </p:sp>
    </p:spTree>
    <p:extLst>
      <p:ext uri="{BB962C8B-B14F-4D97-AF65-F5344CB8AC3E}">
        <p14:creationId xmlns:p14="http://schemas.microsoft.com/office/powerpoint/2010/main" val="36293571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D52056D8-18E6-446D-9B7A-5FCB1F16AC3C}" type="datetimeFigureOut">
              <a:rPr lang="en-AU" smtClean="0"/>
              <a:pPr/>
              <a:t>29/04/2021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85C5DBAF-C2EB-4ADF-85BF-DE8524E65572}" type="slidenum">
              <a:rPr lang="en-AU" smtClean="0"/>
              <a:pPr/>
              <a:t>‹#›</a:t>
            </a:fld>
            <a:endParaRPr lang="en-AU"/>
          </a:p>
        </p:txBody>
      </p:sp>
    </p:spTree>
    <p:extLst>
      <p:ext uri="{BB962C8B-B14F-4D97-AF65-F5344CB8AC3E}">
        <p14:creationId xmlns:p14="http://schemas.microsoft.com/office/powerpoint/2010/main" val="40299350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52056D8-18E6-446D-9B7A-5FCB1F16AC3C}" type="datetimeFigureOut">
              <a:rPr lang="en-AU" smtClean="0"/>
              <a:pPr/>
              <a:t>29/04/2021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85C5DBAF-C2EB-4ADF-85BF-DE8524E65572}" type="slidenum">
              <a:rPr lang="en-AU" smtClean="0"/>
              <a:pPr/>
              <a:t>‹#›</a:t>
            </a:fld>
            <a:endParaRPr lang="en-A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D52056D8-18E6-446D-9B7A-5FCB1F16AC3C}" type="datetimeFigureOut">
              <a:rPr lang="en-AU" smtClean="0"/>
              <a:pPr/>
              <a:t>29/04/2021</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85C5DBAF-C2EB-4ADF-85BF-DE8524E65572}" type="slidenum">
              <a:rPr lang="en-AU" smtClean="0"/>
              <a:pPr/>
              <a:t>‹#›</a:t>
            </a:fld>
            <a:endParaRPr lang="en-A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D52056D8-18E6-446D-9B7A-5FCB1F16AC3C}" type="datetimeFigureOut">
              <a:rPr lang="en-AU" smtClean="0"/>
              <a:pPr/>
              <a:t>29/04/2021</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85C5DBAF-C2EB-4ADF-85BF-DE8524E65572}" type="slidenum">
              <a:rPr lang="en-AU" smtClean="0"/>
              <a:pPr/>
              <a:t>‹#›</a:t>
            </a:fld>
            <a:endParaRPr lang="en-A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D52056D8-18E6-446D-9B7A-5FCB1F16AC3C}" type="datetimeFigureOut">
              <a:rPr lang="en-AU" smtClean="0"/>
              <a:pPr/>
              <a:t>29/04/2021</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85C5DBAF-C2EB-4ADF-85BF-DE8524E65572}" type="slidenum">
              <a:rPr lang="en-AU" smtClean="0"/>
              <a:pPr/>
              <a:t>‹#›</a:t>
            </a:fld>
            <a:endParaRPr lang="en-A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2056D8-18E6-446D-9B7A-5FCB1F16AC3C}" type="datetimeFigureOut">
              <a:rPr lang="en-AU" smtClean="0"/>
              <a:pPr/>
              <a:t>29/04/2021</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85C5DBAF-C2EB-4ADF-85BF-DE8524E65572}" type="slidenum">
              <a:rPr lang="en-AU" smtClean="0"/>
              <a:pPr/>
              <a:t>‹#›</a:t>
            </a:fld>
            <a:endParaRPr lang="en-A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2056D8-18E6-446D-9B7A-5FCB1F16AC3C}" type="datetimeFigureOut">
              <a:rPr lang="en-AU" smtClean="0"/>
              <a:pPr/>
              <a:t>29/04/2021</a:t>
            </a:fld>
            <a:endParaRPr lang="en-A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C5DBAF-C2EB-4ADF-85BF-DE8524E65572}" type="slidenum">
              <a:rPr lang="en-AU" smtClean="0"/>
              <a:pPr/>
              <a:t>‹#›</a:t>
            </a:fld>
            <a:endParaRPr lang="en-A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1"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8.xml"/><Relationship Id="rId1" Type="http://schemas.openxmlformats.org/officeDocument/2006/relationships/tags" Target="../tags/tag9.xml"/><Relationship Id="rId4" Type="http://schemas.openxmlformats.org/officeDocument/2006/relationships/image" Target="../media/image5.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8.xml"/><Relationship Id="rId1" Type="http://schemas.openxmlformats.org/officeDocument/2006/relationships/tags" Target="../tags/tag10.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3.xml"/><Relationship Id="rId1" Type="http://schemas.openxmlformats.org/officeDocument/2006/relationships/tags" Target="../tags/tag11.xml"/><Relationship Id="rId4" Type="http://schemas.openxmlformats.org/officeDocument/2006/relationships/image" Target="../media/image10.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3.xml"/><Relationship Id="rId5" Type="http://schemas.openxmlformats.org/officeDocument/2006/relationships/image" Target="../media/image6.jp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4.xml"/><Relationship Id="rId5" Type="http://schemas.openxmlformats.org/officeDocument/2006/relationships/image" Target="../media/image7.jpe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8.xml"/><Relationship Id="rId1" Type="http://schemas.openxmlformats.org/officeDocument/2006/relationships/tags" Target="../tags/tag5.xml"/><Relationship Id="rId5" Type="http://schemas.openxmlformats.org/officeDocument/2006/relationships/image" Target="../media/image8.emf"/><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8.xml"/><Relationship Id="rId1" Type="http://schemas.openxmlformats.org/officeDocument/2006/relationships/tags" Target="../tags/tag6.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9.xml"/><Relationship Id="rId1" Type="http://schemas.openxmlformats.org/officeDocument/2006/relationships/tags" Target="../tags/tag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AU" dirty="0" smtClean="0"/>
              <a:t>Welcome to </a:t>
            </a:r>
            <a:r>
              <a:rPr lang="en-AU" sz="3600" dirty="0"/>
              <a:t>Session</a:t>
            </a:r>
            <a:r>
              <a:rPr lang="en-AU" dirty="0" smtClean="0"/>
              <a:t> </a:t>
            </a:r>
            <a:r>
              <a:rPr lang="en-AU" dirty="0"/>
              <a:t>2</a:t>
            </a:r>
          </a:p>
        </p:txBody>
      </p:sp>
      <p:sp>
        <p:nvSpPr>
          <p:cNvPr id="3" name="Subtitle 2"/>
          <p:cNvSpPr>
            <a:spLocks noGrp="1"/>
          </p:cNvSpPr>
          <p:nvPr>
            <p:ph type="subTitle" idx="1"/>
          </p:nvPr>
        </p:nvSpPr>
        <p:spPr/>
        <p:txBody>
          <a:bodyPr/>
          <a:lstStyle/>
          <a:p>
            <a:endParaRPr lang="en-AU"/>
          </a:p>
        </p:txBody>
      </p:sp>
    </p:spTree>
    <p:extLst>
      <p:ext uri="{BB962C8B-B14F-4D97-AF65-F5344CB8AC3E}">
        <p14:creationId xmlns:p14="http://schemas.microsoft.com/office/powerpoint/2010/main" val="21400754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journey of someone diagnosed with a vision impairment</a:t>
            </a:r>
            <a:endParaRPr lang="en-AU" dirty="0"/>
          </a:p>
        </p:txBody>
      </p:sp>
      <p:grpSp>
        <p:nvGrpSpPr>
          <p:cNvPr id="17" name="Group 16"/>
          <p:cNvGrpSpPr/>
          <p:nvPr/>
        </p:nvGrpSpPr>
        <p:grpSpPr>
          <a:xfrm>
            <a:off x="1604" y="2216660"/>
            <a:ext cx="9142396" cy="4306943"/>
            <a:chOff x="1604" y="2216660"/>
            <a:chExt cx="9142396" cy="4306943"/>
          </a:xfrm>
        </p:grpSpPr>
        <p:cxnSp>
          <p:nvCxnSpPr>
            <p:cNvPr id="5" name="Straight Arrow Connector 4"/>
            <p:cNvCxnSpPr/>
            <p:nvPr/>
          </p:nvCxnSpPr>
          <p:spPr>
            <a:xfrm>
              <a:off x="179512" y="2636912"/>
              <a:ext cx="8784976"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1604" y="2780928"/>
              <a:ext cx="1440160" cy="369332"/>
            </a:xfrm>
            <a:prstGeom prst="rect">
              <a:avLst/>
            </a:prstGeom>
            <a:noFill/>
          </p:spPr>
          <p:txBody>
            <a:bodyPr wrap="square" rtlCol="0">
              <a:spAutoFit/>
            </a:bodyPr>
            <a:lstStyle/>
            <a:p>
              <a:pPr algn="ctr"/>
              <a:r>
                <a:rPr lang="en-US" dirty="0" smtClean="0"/>
                <a:t>Diagnosed </a:t>
              </a:r>
              <a:endParaRPr lang="en-AU" dirty="0"/>
            </a:p>
          </p:txBody>
        </p:sp>
        <p:sp>
          <p:nvSpPr>
            <p:cNvPr id="8" name="TextBox 7"/>
            <p:cNvSpPr txBox="1"/>
            <p:nvPr/>
          </p:nvSpPr>
          <p:spPr>
            <a:xfrm>
              <a:off x="971600" y="4580063"/>
              <a:ext cx="1440160" cy="646331"/>
            </a:xfrm>
            <a:prstGeom prst="rect">
              <a:avLst/>
            </a:prstGeom>
            <a:noFill/>
          </p:spPr>
          <p:txBody>
            <a:bodyPr wrap="square" rtlCol="0">
              <a:spAutoFit/>
            </a:bodyPr>
            <a:lstStyle/>
            <a:p>
              <a:pPr algn="ctr"/>
              <a:r>
                <a:rPr lang="en-AU" dirty="0">
                  <a:cs typeface="Arial" pitchFamily="34" charset="0"/>
                </a:rPr>
                <a:t>Loss of </a:t>
              </a:r>
              <a:r>
                <a:rPr lang="en-AU" dirty="0" smtClean="0">
                  <a:cs typeface="Arial" pitchFamily="34" charset="0"/>
                </a:rPr>
                <a:t>confidence</a:t>
              </a:r>
              <a:endParaRPr lang="en-AU" dirty="0">
                <a:cs typeface="Arial" pitchFamily="34" charset="0"/>
              </a:endParaRPr>
            </a:p>
          </p:txBody>
        </p:sp>
        <p:sp>
          <p:nvSpPr>
            <p:cNvPr id="9" name="TextBox 8"/>
            <p:cNvSpPr txBox="1"/>
            <p:nvPr/>
          </p:nvSpPr>
          <p:spPr>
            <a:xfrm>
              <a:off x="469567" y="3608488"/>
              <a:ext cx="1444019" cy="646331"/>
            </a:xfrm>
            <a:prstGeom prst="rect">
              <a:avLst/>
            </a:prstGeom>
            <a:noFill/>
          </p:spPr>
          <p:txBody>
            <a:bodyPr wrap="square" rtlCol="0">
              <a:spAutoFit/>
            </a:bodyPr>
            <a:lstStyle/>
            <a:p>
              <a:pPr algn="ctr"/>
              <a:r>
                <a:rPr lang="en-AU" dirty="0">
                  <a:cs typeface="Arial" pitchFamily="34" charset="0"/>
                </a:rPr>
                <a:t>Loss of </a:t>
              </a:r>
              <a:r>
                <a:rPr lang="en-AU" dirty="0" smtClean="0">
                  <a:cs typeface="Arial" pitchFamily="34" charset="0"/>
                </a:rPr>
                <a:t>productivity</a:t>
              </a:r>
              <a:endParaRPr lang="en-AU" dirty="0">
                <a:cs typeface="Arial" pitchFamily="34" charset="0"/>
              </a:endParaRPr>
            </a:p>
          </p:txBody>
        </p:sp>
        <p:sp>
          <p:nvSpPr>
            <p:cNvPr id="10" name="TextBox 9"/>
            <p:cNvSpPr txBox="1"/>
            <p:nvPr/>
          </p:nvSpPr>
          <p:spPr>
            <a:xfrm>
              <a:off x="5940152" y="5013176"/>
              <a:ext cx="1296144" cy="646331"/>
            </a:xfrm>
            <a:prstGeom prst="rect">
              <a:avLst/>
            </a:prstGeom>
            <a:noFill/>
          </p:spPr>
          <p:txBody>
            <a:bodyPr wrap="square" rtlCol="0">
              <a:spAutoFit/>
            </a:bodyPr>
            <a:lstStyle/>
            <a:p>
              <a:pPr algn="ctr"/>
              <a:r>
                <a:rPr lang="en-AU" dirty="0">
                  <a:cs typeface="Arial" pitchFamily="34" charset="0"/>
                </a:rPr>
                <a:t>Loss of </a:t>
              </a:r>
              <a:endParaRPr lang="en-AU" dirty="0" smtClean="0">
                <a:cs typeface="Arial" pitchFamily="34" charset="0"/>
              </a:endParaRPr>
            </a:p>
            <a:p>
              <a:pPr algn="ctr"/>
              <a:r>
                <a:rPr lang="en-AU" dirty="0" smtClean="0">
                  <a:cs typeface="Arial" pitchFamily="34" charset="0"/>
                </a:rPr>
                <a:t>self-esteem</a:t>
              </a:r>
              <a:endParaRPr lang="en-AU" dirty="0">
                <a:cs typeface="Arial" pitchFamily="34" charset="0"/>
              </a:endParaRPr>
            </a:p>
          </p:txBody>
        </p:sp>
        <p:sp>
          <p:nvSpPr>
            <p:cNvPr id="11" name="TextBox 10"/>
            <p:cNvSpPr txBox="1"/>
            <p:nvPr/>
          </p:nvSpPr>
          <p:spPr>
            <a:xfrm>
              <a:off x="4572000" y="3608487"/>
              <a:ext cx="1584175" cy="646331"/>
            </a:xfrm>
            <a:prstGeom prst="rect">
              <a:avLst/>
            </a:prstGeom>
            <a:noFill/>
          </p:spPr>
          <p:txBody>
            <a:bodyPr wrap="square" rtlCol="0">
              <a:spAutoFit/>
            </a:bodyPr>
            <a:lstStyle/>
            <a:p>
              <a:pPr algn="ctr"/>
              <a:r>
                <a:rPr lang="en-AU" dirty="0">
                  <a:cs typeface="Arial" pitchFamily="34" charset="0"/>
                </a:rPr>
                <a:t>Loss of </a:t>
              </a:r>
              <a:r>
                <a:rPr lang="en-AU" dirty="0" smtClean="0">
                  <a:cs typeface="Arial" pitchFamily="34" charset="0"/>
                </a:rPr>
                <a:t>independence</a:t>
              </a:r>
              <a:endParaRPr lang="en-AU" dirty="0">
                <a:cs typeface="Arial" pitchFamily="34" charset="0"/>
              </a:endParaRPr>
            </a:p>
          </p:txBody>
        </p:sp>
        <p:sp>
          <p:nvSpPr>
            <p:cNvPr id="12" name="TextBox 11"/>
            <p:cNvSpPr txBox="1"/>
            <p:nvPr/>
          </p:nvSpPr>
          <p:spPr>
            <a:xfrm>
              <a:off x="3347864" y="4580063"/>
              <a:ext cx="1656184" cy="646331"/>
            </a:xfrm>
            <a:prstGeom prst="rect">
              <a:avLst/>
            </a:prstGeom>
            <a:noFill/>
          </p:spPr>
          <p:txBody>
            <a:bodyPr wrap="square" rtlCol="0">
              <a:spAutoFit/>
            </a:bodyPr>
            <a:lstStyle/>
            <a:p>
              <a:pPr algn="ctr"/>
              <a:r>
                <a:rPr lang="en-US" dirty="0" smtClean="0"/>
                <a:t>Fear for personal safety</a:t>
              </a:r>
              <a:endParaRPr lang="en-AU" dirty="0"/>
            </a:p>
          </p:txBody>
        </p:sp>
        <p:sp>
          <p:nvSpPr>
            <p:cNvPr id="13" name="TextBox 12"/>
            <p:cNvSpPr txBox="1"/>
            <p:nvPr/>
          </p:nvSpPr>
          <p:spPr>
            <a:xfrm>
              <a:off x="7084432" y="5877272"/>
              <a:ext cx="1584175" cy="646331"/>
            </a:xfrm>
            <a:prstGeom prst="rect">
              <a:avLst/>
            </a:prstGeom>
            <a:noFill/>
          </p:spPr>
          <p:txBody>
            <a:bodyPr wrap="square" rtlCol="0">
              <a:spAutoFit/>
            </a:bodyPr>
            <a:lstStyle/>
            <a:p>
              <a:pPr algn="ctr"/>
              <a:r>
                <a:rPr lang="en-AU" dirty="0">
                  <a:cs typeface="Arial" pitchFamily="34" charset="0"/>
                </a:rPr>
                <a:t>Loss of hopes and </a:t>
              </a:r>
              <a:r>
                <a:rPr lang="en-AU" dirty="0" smtClean="0">
                  <a:cs typeface="Arial" pitchFamily="34" charset="0"/>
                </a:rPr>
                <a:t>dreams</a:t>
              </a:r>
              <a:endParaRPr lang="en-AU" dirty="0">
                <a:cs typeface="Arial" pitchFamily="34" charset="0"/>
              </a:endParaRPr>
            </a:p>
          </p:txBody>
        </p:sp>
        <p:sp>
          <p:nvSpPr>
            <p:cNvPr id="14" name="TextBox 13"/>
            <p:cNvSpPr txBox="1"/>
            <p:nvPr/>
          </p:nvSpPr>
          <p:spPr>
            <a:xfrm>
              <a:off x="2411760" y="3580265"/>
              <a:ext cx="1152128" cy="646331"/>
            </a:xfrm>
            <a:prstGeom prst="rect">
              <a:avLst/>
            </a:prstGeom>
            <a:noFill/>
          </p:spPr>
          <p:txBody>
            <a:bodyPr wrap="square" rtlCol="0">
              <a:spAutoFit/>
            </a:bodyPr>
            <a:lstStyle/>
            <a:p>
              <a:pPr algn="ctr"/>
              <a:r>
                <a:rPr lang="en-AU" dirty="0">
                  <a:cs typeface="Arial" pitchFamily="34" charset="0"/>
                </a:rPr>
                <a:t>Loss of </a:t>
              </a:r>
              <a:r>
                <a:rPr lang="en-AU" dirty="0" smtClean="0">
                  <a:cs typeface="Arial" pitchFamily="34" charset="0"/>
                </a:rPr>
                <a:t>mobility</a:t>
              </a:r>
              <a:endParaRPr lang="en-AU" dirty="0">
                <a:cs typeface="Arial" pitchFamily="34" charset="0"/>
              </a:endParaRPr>
            </a:p>
          </p:txBody>
        </p:sp>
        <p:sp>
          <p:nvSpPr>
            <p:cNvPr id="16" name="Freeform 15"/>
            <p:cNvSpPr/>
            <p:nvPr/>
          </p:nvSpPr>
          <p:spPr>
            <a:xfrm>
              <a:off x="180109" y="2216660"/>
              <a:ext cx="8963891" cy="4170285"/>
            </a:xfrm>
            <a:custGeom>
              <a:avLst/>
              <a:gdLst>
                <a:gd name="connsiteX0" fmla="*/ 0 w 8963891"/>
                <a:gd name="connsiteY0" fmla="*/ 457267 h 4170285"/>
                <a:gd name="connsiteX1" fmla="*/ 96982 w 8963891"/>
                <a:gd name="connsiteY1" fmla="*/ 304867 h 4170285"/>
                <a:gd name="connsiteX2" fmla="*/ 110836 w 8963891"/>
                <a:gd name="connsiteY2" fmla="*/ 498831 h 4170285"/>
                <a:gd name="connsiteX3" fmla="*/ 193964 w 8963891"/>
                <a:gd name="connsiteY3" fmla="*/ 346431 h 4170285"/>
                <a:gd name="connsiteX4" fmla="*/ 277091 w 8963891"/>
                <a:gd name="connsiteY4" fmla="*/ 443413 h 4170285"/>
                <a:gd name="connsiteX5" fmla="*/ 346364 w 8963891"/>
                <a:gd name="connsiteY5" fmla="*/ 124758 h 4170285"/>
                <a:gd name="connsiteX6" fmla="*/ 401782 w 8963891"/>
                <a:gd name="connsiteY6" fmla="*/ 498831 h 4170285"/>
                <a:gd name="connsiteX7" fmla="*/ 512618 w 8963891"/>
                <a:gd name="connsiteY7" fmla="*/ 387995 h 4170285"/>
                <a:gd name="connsiteX8" fmla="*/ 609600 w 8963891"/>
                <a:gd name="connsiteY8" fmla="*/ 540395 h 4170285"/>
                <a:gd name="connsiteX9" fmla="*/ 775855 w 8963891"/>
                <a:gd name="connsiteY9" fmla="*/ 374140 h 4170285"/>
                <a:gd name="connsiteX10" fmla="*/ 845127 w 8963891"/>
                <a:gd name="connsiteY10" fmla="*/ 581958 h 4170285"/>
                <a:gd name="connsiteX11" fmla="*/ 1025236 w 8963891"/>
                <a:gd name="connsiteY11" fmla="*/ 67 h 4170285"/>
                <a:gd name="connsiteX12" fmla="*/ 1177636 w 8963891"/>
                <a:gd name="connsiteY12" fmla="*/ 623522 h 4170285"/>
                <a:gd name="connsiteX13" fmla="*/ 1260764 w 8963891"/>
                <a:gd name="connsiteY13" fmla="*/ 443413 h 4170285"/>
                <a:gd name="connsiteX14" fmla="*/ 1357746 w 8963891"/>
                <a:gd name="connsiteY14" fmla="*/ 692795 h 4170285"/>
                <a:gd name="connsiteX15" fmla="*/ 1537855 w 8963891"/>
                <a:gd name="connsiteY15" fmla="*/ 1136140 h 4170285"/>
                <a:gd name="connsiteX16" fmla="*/ 1787236 w 8963891"/>
                <a:gd name="connsiteY16" fmla="*/ 1704176 h 4170285"/>
                <a:gd name="connsiteX17" fmla="*/ 2092036 w 8963891"/>
                <a:gd name="connsiteY17" fmla="*/ 2535449 h 4170285"/>
                <a:gd name="connsiteX18" fmla="*/ 2258291 w 8963891"/>
                <a:gd name="connsiteY18" fmla="*/ 1593340 h 4170285"/>
                <a:gd name="connsiteX19" fmla="*/ 2341418 w 8963891"/>
                <a:gd name="connsiteY19" fmla="*/ 1454795 h 4170285"/>
                <a:gd name="connsiteX20" fmla="*/ 2438400 w 8963891"/>
                <a:gd name="connsiteY20" fmla="*/ 1122285 h 4170285"/>
                <a:gd name="connsiteX21" fmla="*/ 2632364 w 8963891"/>
                <a:gd name="connsiteY21" fmla="*/ 1454795 h 4170285"/>
                <a:gd name="connsiteX22" fmla="*/ 3075709 w 8963891"/>
                <a:gd name="connsiteY22" fmla="*/ 1108431 h 4170285"/>
                <a:gd name="connsiteX23" fmla="*/ 3325091 w 8963891"/>
                <a:gd name="connsiteY23" fmla="*/ 1551776 h 4170285"/>
                <a:gd name="connsiteX24" fmla="*/ 3671455 w 8963891"/>
                <a:gd name="connsiteY24" fmla="*/ 2175231 h 4170285"/>
                <a:gd name="connsiteX25" fmla="*/ 3893127 w 8963891"/>
                <a:gd name="connsiteY25" fmla="*/ 2410758 h 4170285"/>
                <a:gd name="connsiteX26" fmla="*/ 4239491 w 8963891"/>
                <a:gd name="connsiteY26" fmla="*/ 2078249 h 4170285"/>
                <a:gd name="connsiteX27" fmla="*/ 4862946 w 8963891"/>
                <a:gd name="connsiteY27" fmla="*/ 2175231 h 4170285"/>
                <a:gd name="connsiteX28" fmla="*/ 5140036 w 8963891"/>
                <a:gd name="connsiteY28" fmla="*/ 2673995 h 4170285"/>
                <a:gd name="connsiteX29" fmla="*/ 5583382 w 8963891"/>
                <a:gd name="connsiteY29" fmla="*/ 2216795 h 4170285"/>
                <a:gd name="connsiteX30" fmla="*/ 5888182 w 8963891"/>
                <a:gd name="connsiteY30" fmla="*/ 2701704 h 4170285"/>
                <a:gd name="connsiteX31" fmla="*/ 6262255 w 8963891"/>
                <a:gd name="connsiteY31" fmla="*/ 2507740 h 4170285"/>
                <a:gd name="connsiteX32" fmla="*/ 6622473 w 8963891"/>
                <a:gd name="connsiteY32" fmla="*/ 2784831 h 4170285"/>
                <a:gd name="connsiteX33" fmla="*/ 6996546 w 8963891"/>
                <a:gd name="connsiteY33" fmla="*/ 2757122 h 4170285"/>
                <a:gd name="connsiteX34" fmla="*/ 7204364 w 8963891"/>
                <a:gd name="connsiteY34" fmla="*/ 3186613 h 4170285"/>
                <a:gd name="connsiteX35" fmla="*/ 7633855 w 8963891"/>
                <a:gd name="connsiteY35" fmla="*/ 3242031 h 4170285"/>
                <a:gd name="connsiteX36" fmla="*/ 7938655 w 8963891"/>
                <a:gd name="connsiteY36" fmla="*/ 3574540 h 4170285"/>
                <a:gd name="connsiteX37" fmla="*/ 8492836 w 8963891"/>
                <a:gd name="connsiteY37" fmla="*/ 3671522 h 4170285"/>
                <a:gd name="connsiteX38" fmla="*/ 8700655 w 8963891"/>
                <a:gd name="connsiteY38" fmla="*/ 3962467 h 4170285"/>
                <a:gd name="connsiteX39" fmla="*/ 8963891 w 8963891"/>
                <a:gd name="connsiteY39" fmla="*/ 4170285 h 4170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8963891" h="4170285">
                  <a:moveTo>
                    <a:pt x="0" y="457267"/>
                  </a:moveTo>
                  <a:cubicBezTo>
                    <a:pt x="39255" y="377603"/>
                    <a:pt x="78510" y="297940"/>
                    <a:pt x="96982" y="304867"/>
                  </a:cubicBezTo>
                  <a:cubicBezTo>
                    <a:pt x="115454" y="311794"/>
                    <a:pt x="94672" y="491904"/>
                    <a:pt x="110836" y="498831"/>
                  </a:cubicBezTo>
                  <a:cubicBezTo>
                    <a:pt x="127000" y="505758"/>
                    <a:pt x="166255" y="355667"/>
                    <a:pt x="193964" y="346431"/>
                  </a:cubicBezTo>
                  <a:cubicBezTo>
                    <a:pt x="221673" y="337195"/>
                    <a:pt x="251691" y="480358"/>
                    <a:pt x="277091" y="443413"/>
                  </a:cubicBezTo>
                  <a:cubicBezTo>
                    <a:pt x="302491" y="406468"/>
                    <a:pt x="325582" y="115522"/>
                    <a:pt x="346364" y="124758"/>
                  </a:cubicBezTo>
                  <a:cubicBezTo>
                    <a:pt x="367146" y="133994"/>
                    <a:pt x="374073" y="454958"/>
                    <a:pt x="401782" y="498831"/>
                  </a:cubicBezTo>
                  <a:cubicBezTo>
                    <a:pt x="429491" y="542704"/>
                    <a:pt x="477982" y="381068"/>
                    <a:pt x="512618" y="387995"/>
                  </a:cubicBezTo>
                  <a:cubicBezTo>
                    <a:pt x="547254" y="394922"/>
                    <a:pt x="565727" y="542704"/>
                    <a:pt x="609600" y="540395"/>
                  </a:cubicBezTo>
                  <a:cubicBezTo>
                    <a:pt x="653473" y="538086"/>
                    <a:pt x="736601" y="367213"/>
                    <a:pt x="775855" y="374140"/>
                  </a:cubicBezTo>
                  <a:cubicBezTo>
                    <a:pt x="815109" y="381067"/>
                    <a:pt x="803564" y="644304"/>
                    <a:pt x="845127" y="581958"/>
                  </a:cubicBezTo>
                  <a:cubicBezTo>
                    <a:pt x="886691" y="519613"/>
                    <a:pt x="969818" y="-6860"/>
                    <a:pt x="1025236" y="67"/>
                  </a:cubicBezTo>
                  <a:cubicBezTo>
                    <a:pt x="1080654" y="6994"/>
                    <a:pt x="1138381" y="549631"/>
                    <a:pt x="1177636" y="623522"/>
                  </a:cubicBezTo>
                  <a:cubicBezTo>
                    <a:pt x="1216891" y="697413"/>
                    <a:pt x="1230746" y="431868"/>
                    <a:pt x="1260764" y="443413"/>
                  </a:cubicBezTo>
                  <a:cubicBezTo>
                    <a:pt x="1290782" y="454958"/>
                    <a:pt x="1311564" y="577341"/>
                    <a:pt x="1357746" y="692795"/>
                  </a:cubicBezTo>
                  <a:cubicBezTo>
                    <a:pt x="1403928" y="808249"/>
                    <a:pt x="1466273" y="967577"/>
                    <a:pt x="1537855" y="1136140"/>
                  </a:cubicBezTo>
                  <a:cubicBezTo>
                    <a:pt x="1609437" y="1304703"/>
                    <a:pt x="1694873" y="1470958"/>
                    <a:pt x="1787236" y="1704176"/>
                  </a:cubicBezTo>
                  <a:cubicBezTo>
                    <a:pt x="1879600" y="1937394"/>
                    <a:pt x="2013527" y="2553922"/>
                    <a:pt x="2092036" y="2535449"/>
                  </a:cubicBezTo>
                  <a:cubicBezTo>
                    <a:pt x="2170545" y="2516976"/>
                    <a:pt x="2216727" y="1773449"/>
                    <a:pt x="2258291" y="1593340"/>
                  </a:cubicBezTo>
                  <a:cubicBezTo>
                    <a:pt x="2299855" y="1413231"/>
                    <a:pt x="2311400" y="1533304"/>
                    <a:pt x="2341418" y="1454795"/>
                  </a:cubicBezTo>
                  <a:cubicBezTo>
                    <a:pt x="2371436" y="1376286"/>
                    <a:pt x="2389909" y="1122285"/>
                    <a:pt x="2438400" y="1122285"/>
                  </a:cubicBezTo>
                  <a:cubicBezTo>
                    <a:pt x="2486891" y="1122285"/>
                    <a:pt x="2526146" y="1457104"/>
                    <a:pt x="2632364" y="1454795"/>
                  </a:cubicBezTo>
                  <a:cubicBezTo>
                    <a:pt x="2738582" y="1452486"/>
                    <a:pt x="2960255" y="1092268"/>
                    <a:pt x="3075709" y="1108431"/>
                  </a:cubicBezTo>
                  <a:cubicBezTo>
                    <a:pt x="3191164" y="1124595"/>
                    <a:pt x="3325091" y="1551776"/>
                    <a:pt x="3325091" y="1551776"/>
                  </a:cubicBezTo>
                  <a:cubicBezTo>
                    <a:pt x="3424382" y="1729576"/>
                    <a:pt x="3576782" y="2032067"/>
                    <a:pt x="3671455" y="2175231"/>
                  </a:cubicBezTo>
                  <a:cubicBezTo>
                    <a:pt x="3766128" y="2318395"/>
                    <a:pt x="3798454" y="2426922"/>
                    <a:pt x="3893127" y="2410758"/>
                  </a:cubicBezTo>
                  <a:cubicBezTo>
                    <a:pt x="3987800" y="2394594"/>
                    <a:pt x="4077855" y="2117503"/>
                    <a:pt x="4239491" y="2078249"/>
                  </a:cubicBezTo>
                  <a:cubicBezTo>
                    <a:pt x="4401127" y="2038995"/>
                    <a:pt x="4712855" y="2075940"/>
                    <a:pt x="4862946" y="2175231"/>
                  </a:cubicBezTo>
                  <a:cubicBezTo>
                    <a:pt x="5013037" y="2274522"/>
                    <a:pt x="5019963" y="2667068"/>
                    <a:pt x="5140036" y="2673995"/>
                  </a:cubicBezTo>
                  <a:cubicBezTo>
                    <a:pt x="5260109" y="2680922"/>
                    <a:pt x="5458691" y="2212177"/>
                    <a:pt x="5583382" y="2216795"/>
                  </a:cubicBezTo>
                  <a:cubicBezTo>
                    <a:pt x="5708073" y="2221413"/>
                    <a:pt x="5775037" y="2653213"/>
                    <a:pt x="5888182" y="2701704"/>
                  </a:cubicBezTo>
                  <a:cubicBezTo>
                    <a:pt x="6001327" y="2750195"/>
                    <a:pt x="6139873" y="2493886"/>
                    <a:pt x="6262255" y="2507740"/>
                  </a:cubicBezTo>
                  <a:cubicBezTo>
                    <a:pt x="6384637" y="2521594"/>
                    <a:pt x="6500091" y="2743267"/>
                    <a:pt x="6622473" y="2784831"/>
                  </a:cubicBezTo>
                  <a:cubicBezTo>
                    <a:pt x="6744855" y="2826395"/>
                    <a:pt x="6899564" y="2690158"/>
                    <a:pt x="6996546" y="2757122"/>
                  </a:cubicBezTo>
                  <a:cubicBezTo>
                    <a:pt x="7093528" y="2824086"/>
                    <a:pt x="7098146" y="3105795"/>
                    <a:pt x="7204364" y="3186613"/>
                  </a:cubicBezTo>
                  <a:cubicBezTo>
                    <a:pt x="7310582" y="3267431"/>
                    <a:pt x="7511473" y="3177377"/>
                    <a:pt x="7633855" y="3242031"/>
                  </a:cubicBezTo>
                  <a:cubicBezTo>
                    <a:pt x="7756237" y="3306685"/>
                    <a:pt x="7795492" y="3502958"/>
                    <a:pt x="7938655" y="3574540"/>
                  </a:cubicBezTo>
                  <a:cubicBezTo>
                    <a:pt x="8081818" y="3646122"/>
                    <a:pt x="8365836" y="3606868"/>
                    <a:pt x="8492836" y="3671522"/>
                  </a:cubicBezTo>
                  <a:cubicBezTo>
                    <a:pt x="8619836" y="3736176"/>
                    <a:pt x="8622146" y="3879340"/>
                    <a:pt x="8700655" y="3962467"/>
                  </a:cubicBezTo>
                  <a:cubicBezTo>
                    <a:pt x="8779164" y="4045594"/>
                    <a:pt x="8871527" y="4107939"/>
                    <a:pt x="8963891" y="4170285"/>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Tree>
    <p:extLst>
      <p:ext uri="{BB962C8B-B14F-4D97-AF65-F5344CB8AC3E}">
        <p14:creationId xmlns:p14="http://schemas.microsoft.com/office/powerpoint/2010/main" val="140263265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journey of a client with GDQ</a:t>
            </a:r>
            <a:endParaRPr lang="en-AU" dirty="0"/>
          </a:p>
        </p:txBody>
      </p:sp>
      <p:grpSp>
        <p:nvGrpSpPr>
          <p:cNvPr id="47" name="Group 46"/>
          <p:cNvGrpSpPr/>
          <p:nvPr/>
        </p:nvGrpSpPr>
        <p:grpSpPr>
          <a:xfrm>
            <a:off x="1604" y="2859115"/>
            <a:ext cx="9283053" cy="4170285"/>
            <a:chOff x="1604" y="2859115"/>
            <a:chExt cx="9283053" cy="4170285"/>
          </a:xfrm>
        </p:grpSpPr>
        <p:cxnSp>
          <p:nvCxnSpPr>
            <p:cNvPr id="5" name="Straight Arrow Connector 4"/>
            <p:cNvCxnSpPr/>
            <p:nvPr/>
          </p:nvCxnSpPr>
          <p:spPr>
            <a:xfrm>
              <a:off x="179512" y="3279367"/>
              <a:ext cx="8784976"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1604" y="3423383"/>
              <a:ext cx="1440160" cy="369332"/>
            </a:xfrm>
            <a:prstGeom prst="rect">
              <a:avLst/>
            </a:prstGeom>
            <a:noFill/>
          </p:spPr>
          <p:txBody>
            <a:bodyPr wrap="square" rtlCol="0">
              <a:spAutoFit/>
            </a:bodyPr>
            <a:lstStyle/>
            <a:p>
              <a:pPr algn="ctr"/>
              <a:r>
                <a:rPr lang="en-US" dirty="0" smtClean="0"/>
                <a:t>Diagnosed </a:t>
              </a:r>
              <a:endParaRPr lang="en-AU" dirty="0"/>
            </a:p>
          </p:txBody>
        </p:sp>
        <p:sp>
          <p:nvSpPr>
            <p:cNvPr id="8" name="TextBox 7"/>
            <p:cNvSpPr txBox="1"/>
            <p:nvPr/>
          </p:nvSpPr>
          <p:spPr>
            <a:xfrm>
              <a:off x="971600" y="5222518"/>
              <a:ext cx="1440160" cy="646331"/>
            </a:xfrm>
            <a:prstGeom prst="rect">
              <a:avLst/>
            </a:prstGeom>
            <a:noFill/>
          </p:spPr>
          <p:txBody>
            <a:bodyPr wrap="square" rtlCol="0">
              <a:spAutoFit/>
            </a:bodyPr>
            <a:lstStyle/>
            <a:p>
              <a:pPr algn="ctr"/>
              <a:r>
                <a:rPr lang="en-AU" dirty="0">
                  <a:cs typeface="Arial" pitchFamily="34" charset="0"/>
                </a:rPr>
                <a:t>Loss of </a:t>
              </a:r>
              <a:r>
                <a:rPr lang="en-AU" dirty="0" smtClean="0">
                  <a:cs typeface="Arial" pitchFamily="34" charset="0"/>
                </a:rPr>
                <a:t>confidence</a:t>
              </a:r>
              <a:endParaRPr lang="en-AU" dirty="0">
                <a:cs typeface="Arial" pitchFamily="34" charset="0"/>
              </a:endParaRPr>
            </a:p>
          </p:txBody>
        </p:sp>
        <p:sp>
          <p:nvSpPr>
            <p:cNvPr id="9" name="TextBox 8"/>
            <p:cNvSpPr txBox="1"/>
            <p:nvPr/>
          </p:nvSpPr>
          <p:spPr>
            <a:xfrm>
              <a:off x="469567" y="4250943"/>
              <a:ext cx="1444019" cy="646331"/>
            </a:xfrm>
            <a:prstGeom prst="rect">
              <a:avLst/>
            </a:prstGeom>
            <a:noFill/>
          </p:spPr>
          <p:txBody>
            <a:bodyPr wrap="square" rtlCol="0">
              <a:spAutoFit/>
            </a:bodyPr>
            <a:lstStyle/>
            <a:p>
              <a:pPr algn="ctr"/>
              <a:r>
                <a:rPr lang="en-AU" dirty="0">
                  <a:cs typeface="Arial" pitchFamily="34" charset="0"/>
                </a:rPr>
                <a:t>Loss of </a:t>
              </a:r>
              <a:r>
                <a:rPr lang="en-AU" dirty="0" smtClean="0">
                  <a:cs typeface="Arial" pitchFamily="34" charset="0"/>
                </a:rPr>
                <a:t>productivity</a:t>
              </a:r>
              <a:endParaRPr lang="en-AU" dirty="0">
                <a:cs typeface="Arial" pitchFamily="34" charset="0"/>
              </a:endParaRPr>
            </a:p>
          </p:txBody>
        </p:sp>
        <p:sp>
          <p:nvSpPr>
            <p:cNvPr id="10" name="TextBox 9"/>
            <p:cNvSpPr txBox="1"/>
            <p:nvPr/>
          </p:nvSpPr>
          <p:spPr>
            <a:xfrm>
              <a:off x="5940152" y="5655631"/>
              <a:ext cx="1296144" cy="646331"/>
            </a:xfrm>
            <a:prstGeom prst="rect">
              <a:avLst/>
            </a:prstGeom>
            <a:noFill/>
          </p:spPr>
          <p:txBody>
            <a:bodyPr wrap="square" rtlCol="0">
              <a:spAutoFit/>
            </a:bodyPr>
            <a:lstStyle/>
            <a:p>
              <a:pPr algn="ctr"/>
              <a:r>
                <a:rPr lang="en-AU" dirty="0">
                  <a:cs typeface="Arial" pitchFamily="34" charset="0"/>
                </a:rPr>
                <a:t>Loss of </a:t>
              </a:r>
              <a:endParaRPr lang="en-AU" dirty="0" smtClean="0">
                <a:cs typeface="Arial" pitchFamily="34" charset="0"/>
              </a:endParaRPr>
            </a:p>
            <a:p>
              <a:pPr algn="ctr"/>
              <a:r>
                <a:rPr lang="en-AU" dirty="0" smtClean="0">
                  <a:cs typeface="Arial" pitchFamily="34" charset="0"/>
                </a:rPr>
                <a:t>self-esteem</a:t>
              </a:r>
              <a:endParaRPr lang="en-AU" dirty="0">
                <a:cs typeface="Arial" pitchFamily="34" charset="0"/>
              </a:endParaRPr>
            </a:p>
          </p:txBody>
        </p:sp>
        <p:sp>
          <p:nvSpPr>
            <p:cNvPr id="11" name="TextBox 10"/>
            <p:cNvSpPr txBox="1"/>
            <p:nvPr/>
          </p:nvSpPr>
          <p:spPr>
            <a:xfrm>
              <a:off x="4572000" y="4250942"/>
              <a:ext cx="1584175" cy="646331"/>
            </a:xfrm>
            <a:prstGeom prst="rect">
              <a:avLst/>
            </a:prstGeom>
            <a:noFill/>
          </p:spPr>
          <p:txBody>
            <a:bodyPr wrap="square" rtlCol="0">
              <a:spAutoFit/>
            </a:bodyPr>
            <a:lstStyle/>
            <a:p>
              <a:pPr algn="ctr"/>
              <a:r>
                <a:rPr lang="en-AU" dirty="0">
                  <a:cs typeface="Arial" pitchFamily="34" charset="0"/>
                </a:rPr>
                <a:t>Loss of </a:t>
              </a:r>
              <a:r>
                <a:rPr lang="en-AU" dirty="0" smtClean="0">
                  <a:cs typeface="Arial" pitchFamily="34" charset="0"/>
                </a:rPr>
                <a:t>independence</a:t>
              </a:r>
              <a:endParaRPr lang="en-AU" dirty="0">
                <a:cs typeface="Arial" pitchFamily="34" charset="0"/>
              </a:endParaRPr>
            </a:p>
          </p:txBody>
        </p:sp>
        <p:sp>
          <p:nvSpPr>
            <p:cNvPr id="12" name="TextBox 11"/>
            <p:cNvSpPr txBox="1"/>
            <p:nvPr/>
          </p:nvSpPr>
          <p:spPr>
            <a:xfrm>
              <a:off x="3347864" y="5222518"/>
              <a:ext cx="1656184" cy="646331"/>
            </a:xfrm>
            <a:prstGeom prst="rect">
              <a:avLst/>
            </a:prstGeom>
            <a:noFill/>
          </p:spPr>
          <p:txBody>
            <a:bodyPr wrap="square" rtlCol="0">
              <a:spAutoFit/>
            </a:bodyPr>
            <a:lstStyle/>
            <a:p>
              <a:pPr algn="ctr"/>
              <a:r>
                <a:rPr lang="en-US" dirty="0" smtClean="0"/>
                <a:t>Fear for personal safety</a:t>
              </a:r>
              <a:endParaRPr lang="en-AU" dirty="0"/>
            </a:p>
          </p:txBody>
        </p:sp>
        <p:sp>
          <p:nvSpPr>
            <p:cNvPr id="13" name="TextBox 12"/>
            <p:cNvSpPr txBox="1"/>
            <p:nvPr/>
          </p:nvSpPr>
          <p:spPr>
            <a:xfrm>
              <a:off x="7700482" y="5658398"/>
              <a:ext cx="1584175" cy="646331"/>
            </a:xfrm>
            <a:prstGeom prst="rect">
              <a:avLst/>
            </a:prstGeom>
            <a:noFill/>
          </p:spPr>
          <p:txBody>
            <a:bodyPr wrap="square" rtlCol="0">
              <a:spAutoFit/>
            </a:bodyPr>
            <a:lstStyle/>
            <a:p>
              <a:pPr algn="ctr"/>
              <a:r>
                <a:rPr lang="en-AU" dirty="0">
                  <a:cs typeface="Arial" pitchFamily="34" charset="0"/>
                </a:rPr>
                <a:t>Loss of hopes and </a:t>
              </a:r>
              <a:r>
                <a:rPr lang="en-AU" dirty="0" smtClean="0">
                  <a:cs typeface="Arial" pitchFamily="34" charset="0"/>
                </a:rPr>
                <a:t>dreams</a:t>
              </a:r>
              <a:endParaRPr lang="en-AU" dirty="0">
                <a:cs typeface="Arial" pitchFamily="34" charset="0"/>
              </a:endParaRPr>
            </a:p>
          </p:txBody>
        </p:sp>
        <p:sp>
          <p:nvSpPr>
            <p:cNvPr id="14" name="TextBox 13"/>
            <p:cNvSpPr txBox="1"/>
            <p:nvPr/>
          </p:nvSpPr>
          <p:spPr>
            <a:xfrm>
              <a:off x="2411760" y="4222720"/>
              <a:ext cx="1152128" cy="646331"/>
            </a:xfrm>
            <a:prstGeom prst="rect">
              <a:avLst/>
            </a:prstGeom>
            <a:noFill/>
          </p:spPr>
          <p:txBody>
            <a:bodyPr wrap="square" rtlCol="0">
              <a:spAutoFit/>
            </a:bodyPr>
            <a:lstStyle/>
            <a:p>
              <a:pPr algn="ctr"/>
              <a:r>
                <a:rPr lang="en-AU" dirty="0">
                  <a:cs typeface="Arial" pitchFamily="34" charset="0"/>
                </a:rPr>
                <a:t>Loss of </a:t>
              </a:r>
              <a:r>
                <a:rPr lang="en-AU" dirty="0" smtClean="0">
                  <a:cs typeface="Arial" pitchFamily="34" charset="0"/>
                </a:rPr>
                <a:t>mobility</a:t>
              </a:r>
              <a:endParaRPr lang="en-AU" dirty="0">
                <a:cs typeface="Arial" pitchFamily="34" charset="0"/>
              </a:endParaRPr>
            </a:p>
          </p:txBody>
        </p:sp>
        <p:sp>
          <p:nvSpPr>
            <p:cNvPr id="16" name="Freeform 15"/>
            <p:cNvSpPr/>
            <p:nvPr/>
          </p:nvSpPr>
          <p:spPr>
            <a:xfrm>
              <a:off x="180109" y="2859115"/>
              <a:ext cx="8963891" cy="4170285"/>
            </a:xfrm>
            <a:custGeom>
              <a:avLst/>
              <a:gdLst>
                <a:gd name="connsiteX0" fmla="*/ 0 w 8963891"/>
                <a:gd name="connsiteY0" fmla="*/ 457267 h 4170285"/>
                <a:gd name="connsiteX1" fmla="*/ 96982 w 8963891"/>
                <a:gd name="connsiteY1" fmla="*/ 304867 h 4170285"/>
                <a:gd name="connsiteX2" fmla="*/ 110836 w 8963891"/>
                <a:gd name="connsiteY2" fmla="*/ 498831 h 4170285"/>
                <a:gd name="connsiteX3" fmla="*/ 193964 w 8963891"/>
                <a:gd name="connsiteY3" fmla="*/ 346431 h 4170285"/>
                <a:gd name="connsiteX4" fmla="*/ 277091 w 8963891"/>
                <a:gd name="connsiteY4" fmla="*/ 443413 h 4170285"/>
                <a:gd name="connsiteX5" fmla="*/ 346364 w 8963891"/>
                <a:gd name="connsiteY5" fmla="*/ 124758 h 4170285"/>
                <a:gd name="connsiteX6" fmla="*/ 401782 w 8963891"/>
                <a:gd name="connsiteY6" fmla="*/ 498831 h 4170285"/>
                <a:gd name="connsiteX7" fmla="*/ 512618 w 8963891"/>
                <a:gd name="connsiteY7" fmla="*/ 387995 h 4170285"/>
                <a:gd name="connsiteX8" fmla="*/ 609600 w 8963891"/>
                <a:gd name="connsiteY8" fmla="*/ 540395 h 4170285"/>
                <a:gd name="connsiteX9" fmla="*/ 775855 w 8963891"/>
                <a:gd name="connsiteY9" fmla="*/ 374140 h 4170285"/>
                <a:gd name="connsiteX10" fmla="*/ 845127 w 8963891"/>
                <a:gd name="connsiteY10" fmla="*/ 581958 h 4170285"/>
                <a:gd name="connsiteX11" fmla="*/ 1025236 w 8963891"/>
                <a:gd name="connsiteY11" fmla="*/ 67 h 4170285"/>
                <a:gd name="connsiteX12" fmla="*/ 1177636 w 8963891"/>
                <a:gd name="connsiteY12" fmla="*/ 623522 h 4170285"/>
                <a:gd name="connsiteX13" fmla="*/ 1260764 w 8963891"/>
                <a:gd name="connsiteY13" fmla="*/ 443413 h 4170285"/>
                <a:gd name="connsiteX14" fmla="*/ 1357746 w 8963891"/>
                <a:gd name="connsiteY14" fmla="*/ 692795 h 4170285"/>
                <a:gd name="connsiteX15" fmla="*/ 1537855 w 8963891"/>
                <a:gd name="connsiteY15" fmla="*/ 1136140 h 4170285"/>
                <a:gd name="connsiteX16" fmla="*/ 1787236 w 8963891"/>
                <a:gd name="connsiteY16" fmla="*/ 1704176 h 4170285"/>
                <a:gd name="connsiteX17" fmla="*/ 2092036 w 8963891"/>
                <a:gd name="connsiteY17" fmla="*/ 2535449 h 4170285"/>
                <a:gd name="connsiteX18" fmla="*/ 2258291 w 8963891"/>
                <a:gd name="connsiteY18" fmla="*/ 1593340 h 4170285"/>
                <a:gd name="connsiteX19" fmla="*/ 2341418 w 8963891"/>
                <a:gd name="connsiteY19" fmla="*/ 1454795 h 4170285"/>
                <a:gd name="connsiteX20" fmla="*/ 2438400 w 8963891"/>
                <a:gd name="connsiteY20" fmla="*/ 1122285 h 4170285"/>
                <a:gd name="connsiteX21" fmla="*/ 2632364 w 8963891"/>
                <a:gd name="connsiteY21" fmla="*/ 1454795 h 4170285"/>
                <a:gd name="connsiteX22" fmla="*/ 3075709 w 8963891"/>
                <a:gd name="connsiteY22" fmla="*/ 1108431 h 4170285"/>
                <a:gd name="connsiteX23" fmla="*/ 3325091 w 8963891"/>
                <a:gd name="connsiteY23" fmla="*/ 1551776 h 4170285"/>
                <a:gd name="connsiteX24" fmla="*/ 3671455 w 8963891"/>
                <a:gd name="connsiteY24" fmla="*/ 2175231 h 4170285"/>
                <a:gd name="connsiteX25" fmla="*/ 3893127 w 8963891"/>
                <a:gd name="connsiteY25" fmla="*/ 2410758 h 4170285"/>
                <a:gd name="connsiteX26" fmla="*/ 4239491 w 8963891"/>
                <a:gd name="connsiteY26" fmla="*/ 2078249 h 4170285"/>
                <a:gd name="connsiteX27" fmla="*/ 4862946 w 8963891"/>
                <a:gd name="connsiteY27" fmla="*/ 2175231 h 4170285"/>
                <a:gd name="connsiteX28" fmla="*/ 5140036 w 8963891"/>
                <a:gd name="connsiteY28" fmla="*/ 2673995 h 4170285"/>
                <a:gd name="connsiteX29" fmla="*/ 5583382 w 8963891"/>
                <a:gd name="connsiteY29" fmla="*/ 2216795 h 4170285"/>
                <a:gd name="connsiteX30" fmla="*/ 5888182 w 8963891"/>
                <a:gd name="connsiteY30" fmla="*/ 2701704 h 4170285"/>
                <a:gd name="connsiteX31" fmla="*/ 6262255 w 8963891"/>
                <a:gd name="connsiteY31" fmla="*/ 2507740 h 4170285"/>
                <a:gd name="connsiteX32" fmla="*/ 6622473 w 8963891"/>
                <a:gd name="connsiteY32" fmla="*/ 2784831 h 4170285"/>
                <a:gd name="connsiteX33" fmla="*/ 6996546 w 8963891"/>
                <a:gd name="connsiteY33" fmla="*/ 2757122 h 4170285"/>
                <a:gd name="connsiteX34" fmla="*/ 7204364 w 8963891"/>
                <a:gd name="connsiteY34" fmla="*/ 3186613 h 4170285"/>
                <a:gd name="connsiteX35" fmla="*/ 7633855 w 8963891"/>
                <a:gd name="connsiteY35" fmla="*/ 3242031 h 4170285"/>
                <a:gd name="connsiteX36" fmla="*/ 7938655 w 8963891"/>
                <a:gd name="connsiteY36" fmla="*/ 3574540 h 4170285"/>
                <a:gd name="connsiteX37" fmla="*/ 8492836 w 8963891"/>
                <a:gd name="connsiteY37" fmla="*/ 3671522 h 4170285"/>
                <a:gd name="connsiteX38" fmla="*/ 8700655 w 8963891"/>
                <a:gd name="connsiteY38" fmla="*/ 3962467 h 4170285"/>
                <a:gd name="connsiteX39" fmla="*/ 8963891 w 8963891"/>
                <a:gd name="connsiteY39" fmla="*/ 4170285 h 4170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8963891" h="4170285">
                  <a:moveTo>
                    <a:pt x="0" y="457267"/>
                  </a:moveTo>
                  <a:cubicBezTo>
                    <a:pt x="39255" y="377603"/>
                    <a:pt x="78510" y="297940"/>
                    <a:pt x="96982" y="304867"/>
                  </a:cubicBezTo>
                  <a:cubicBezTo>
                    <a:pt x="115454" y="311794"/>
                    <a:pt x="94672" y="491904"/>
                    <a:pt x="110836" y="498831"/>
                  </a:cubicBezTo>
                  <a:cubicBezTo>
                    <a:pt x="127000" y="505758"/>
                    <a:pt x="166255" y="355667"/>
                    <a:pt x="193964" y="346431"/>
                  </a:cubicBezTo>
                  <a:cubicBezTo>
                    <a:pt x="221673" y="337195"/>
                    <a:pt x="251691" y="480358"/>
                    <a:pt x="277091" y="443413"/>
                  </a:cubicBezTo>
                  <a:cubicBezTo>
                    <a:pt x="302491" y="406468"/>
                    <a:pt x="325582" y="115522"/>
                    <a:pt x="346364" y="124758"/>
                  </a:cubicBezTo>
                  <a:cubicBezTo>
                    <a:pt x="367146" y="133994"/>
                    <a:pt x="374073" y="454958"/>
                    <a:pt x="401782" y="498831"/>
                  </a:cubicBezTo>
                  <a:cubicBezTo>
                    <a:pt x="429491" y="542704"/>
                    <a:pt x="477982" y="381068"/>
                    <a:pt x="512618" y="387995"/>
                  </a:cubicBezTo>
                  <a:cubicBezTo>
                    <a:pt x="547254" y="394922"/>
                    <a:pt x="565727" y="542704"/>
                    <a:pt x="609600" y="540395"/>
                  </a:cubicBezTo>
                  <a:cubicBezTo>
                    <a:pt x="653473" y="538086"/>
                    <a:pt x="736601" y="367213"/>
                    <a:pt x="775855" y="374140"/>
                  </a:cubicBezTo>
                  <a:cubicBezTo>
                    <a:pt x="815109" y="381067"/>
                    <a:pt x="803564" y="644304"/>
                    <a:pt x="845127" y="581958"/>
                  </a:cubicBezTo>
                  <a:cubicBezTo>
                    <a:pt x="886691" y="519613"/>
                    <a:pt x="969818" y="-6860"/>
                    <a:pt x="1025236" y="67"/>
                  </a:cubicBezTo>
                  <a:cubicBezTo>
                    <a:pt x="1080654" y="6994"/>
                    <a:pt x="1138381" y="549631"/>
                    <a:pt x="1177636" y="623522"/>
                  </a:cubicBezTo>
                  <a:cubicBezTo>
                    <a:pt x="1216891" y="697413"/>
                    <a:pt x="1230746" y="431868"/>
                    <a:pt x="1260764" y="443413"/>
                  </a:cubicBezTo>
                  <a:cubicBezTo>
                    <a:pt x="1290782" y="454958"/>
                    <a:pt x="1311564" y="577341"/>
                    <a:pt x="1357746" y="692795"/>
                  </a:cubicBezTo>
                  <a:cubicBezTo>
                    <a:pt x="1403928" y="808249"/>
                    <a:pt x="1466273" y="967577"/>
                    <a:pt x="1537855" y="1136140"/>
                  </a:cubicBezTo>
                  <a:cubicBezTo>
                    <a:pt x="1609437" y="1304703"/>
                    <a:pt x="1694873" y="1470958"/>
                    <a:pt x="1787236" y="1704176"/>
                  </a:cubicBezTo>
                  <a:cubicBezTo>
                    <a:pt x="1879600" y="1937394"/>
                    <a:pt x="2013527" y="2553922"/>
                    <a:pt x="2092036" y="2535449"/>
                  </a:cubicBezTo>
                  <a:cubicBezTo>
                    <a:pt x="2170545" y="2516976"/>
                    <a:pt x="2216727" y="1773449"/>
                    <a:pt x="2258291" y="1593340"/>
                  </a:cubicBezTo>
                  <a:cubicBezTo>
                    <a:pt x="2299855" y="1413231"/>
                    <a:pt x="2311400" y="1533304"/>
                    <a:pt x="2341418" y="1454795"/>
                  </a:cubicBezTo>
                  <a:cubicBezTo>
                    <a:pt x="2371436" y="1376286"/>
                    <a:pt x="2389909" y="1122285"/>
                    <a:pt x="2438400" y="1122285"/>
                  </a:cubicBezTo>
                  <a:cubicBezTo>
                    <a:pt x="2486891" y="1122285"/>
                    <a:pt x="2526146" y="1457104"/>
                    <a:pt x="2632364" y="1454795"/>
                  </a:cubicBezTo>
                  <a:cubicBezTo>
                    <a:pt x="2738582" y="1452486"/>
                    <a:pt x="2960255" y="1092268"/>
                    <a:pt x="3075709" y="1108431"/>
                  </a:cubicBezTo>
                  <a:cubicBezTo>
                    <a:pt x="3191164" y="1124595"/>
                    <a:pt x="3325091" y="1551776"/>
                    <a:pt x="3325091" y="1551776"/>
                  </a:cubicBezTo>
                  <a:cubicBezTo>
                    <a:pt x="3424382" y="1729576"/>
                    <a:pt x="3576782" y="2032067"/>
                    <a:pt x="3671455" y="2175231"/>
                  </a:cubicBezTo>
                  <a:cubicBezTo>
                    <a:pt x="3766128" y="2318395"/>
                    <a:pt x="3798454" y="2426922"/>
                    <a:pt x="3893127" y="2410758"/>
                  </a:cubicBezTo>
                  <a:cubicBezTo>
                    <a:pt x="3987800" y="2394594"/>
                    <a:pt x="4077855" y="2117503"/>
                    <a:pt x="4239491" y="2078249"/>
                  </a:cubicBezTo>
                  <a:cubicBezTo>
                    <a:pt x="4401127" y="2038995"/>
                    <a:pt x="4712855" y="2075940"/>
                    <a:pt x="4862946" y="2175231"/>
                  </a:cubicBezTo>
                  <a:cubicBezTo>
                    <a:pt x="5013037" y="2274522"/>
                    <a:pt x="5019963" y="2667068"/>
                    <a:pt x="5140036" y="2673995"/>
                  </a:cubicBezTo>
                  <a:cubicBezTo>
                    <a:pt x="5260109" y="2680922"/>
                    <a:pt x="5458691" y="2212177"/>
                    <a:pt x="5583382" y="2216795"/>
                  </a:cubicBezTo>
                  <a:cubicBezTo>
                    <a:pt x="5708073" y="2221413"/>
                    <a:pt x="5775037" y="2653213"/>
                    <a:pt x="5888182" y="2701704"/>
                  </a:cubicBezTo>
                  <a:cubicBezTo>
                    <a:pt x="6001327" y="2750195"/>
                    <a:pt x="6139873" y="2493886"/>
                    <a:pt x="6262255" y="2507740"/>
                  </a:cubicBezTo>
                  <a:cubicBezTo>
                    <a:pt x="6384637" y="2521594"/>
                    <a:pt x="6500091" y="2743267"/>
                    <a:pt x="6622473" y="2784831"/>
                  </a:cubicBezTo>
                  <a:cubicBezTo>
                    <a:pt x="6744855" y="2826395"/>
                    <a:pt x="6899564" y="2690158"/>
                    <a:pt x="6996546" y="2757122"/>
                  </a:cubicBezTo>
                  <a:cubicBezTo>
                    <a:pt x="7093528" y="2824086"/>
                    <a:pt x="7098146" y="3105795"/>
                    <a:pt x="7204364" y="3186613"/>
                  </a:cubicBezTo>
                  <a:cubicBezTo>
                    <a:pt x="7310582" y="3267431"/>
                    <a:pt x="7511473" y="3177377"/>
                    <a:pt x="7633855" y="3242031"/>
                  </a:cubicBezTo>
                  <a:cubicBezTo>
                    <a:pt x="7756237" y="3306685"/>
                    <a:pt x="7795492" y="3502958"/>
                    <a:pt x="7938655" y="3574540"/>
                  </a:cubicBezTo>
                  <a:cubicBezTo>
                    <a:pt x="8081818" y="3646122"/>
                    <a:pt x="8365836" y="3606868"/>
                    <a:pt x="8492836" y="3671522"/>
                  </a:cubicBezTo>
                  <a:cubicBezTo>
                    <a:pt x="8619836" y="3736176"/>
                    <a:pt x="8622146" y="3879340"/>
                    <a:pt x="8700655" y="3962467"/>
                  </a:cubicBezTo>
                  <a:cubicBezTo>
                    <a:pt x="8779164" y="4045594"/>
                    <a:pt x="8871527" y="4107939"/>
                    <a:pt x="8963891" y="4170285"/>
                  </a:cubicBezTo>
                </a:path>
              </a:pathLst>
            </a:custGeom>
            <a:no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grpSp>
        <p:nvGrpSpPr>
          <p:cNvPr id="41" name="Group 40"/>
          <p:cNvGrpSpPr/>
          <p:nvPr/>
        </p:nvGrpSpPr>
        <p:grpSpPr>
          <a:xfrm>
            <a:off x="971600" y="2462066"/>
            <a:ext cx="1434278" cy="1330649"/>
            <a:chOff x="971600" y="2462066"/>
            <a:chExt cx="1434278" cy="1330649"/>
          </a:xfrm>
        </p:grpSpPr>
        <p:sp>
          <p:nvSpPr>
            <p:cNvPr id="3" name="TextBox 2"/>
            <p:cNvSpPr txBox="1"/>
            <p:nvPr/>
          </p:nvSpPr>
          <p:spPr>
            <a:xfrm>
              <a:off x="971600" y="2462066"/>
              <a:ext cx="1434278" cy="646331"/>
            </a:xfrm>
            <a:prstGeom prst="rect">
              <a:avLst/>
            </a:prstGeom>
            <a:noFill/>
          </p:spPr>
          <p:txBody>
            <a:bodyPr wrap="square" rtlCol="0">
              <a:spAutoFit/>
            </a:bodyPr>
            <a:lstStyle/>
            <a:p>
              <a:pPr algn="ctr"/>
              <a:r>
                <a:rPr lang="en-US" dirty="0" smtClean="0"/>
                <a:t>Psychological services</a:t>
              </a:r>
              <a:endParaRPr lang="en-AU" dirty="0"/>
            </a:p>
          </p:txBody>
        </p:sp>
        <p:cxnSp>
          <p:nvCxnSpPr>
            <p:cNvPr id="7" name="Straight Arrow Connector 6"/>
            <p:cNvCxnSpPr>
              <a:stCxn id="3" idx="2"/>
            </p:cNvCxnSpPr>
            <p:nvPr/>
          </p:nvCxnSpPr>
          <p:spPr>
            <a:xfrm>
              <a:off x="1688739" y="3108397"/>
              <a:ext cx="0" cy="68431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42" name="Group 41"/>
          <p:cNvGrpSpPr/>
          <p:nvPr/>
        </p:nvGrpSpPr>
        <p:grpSpPr>
          <a:xfrm>
            <a:off x="2270685" y="1914916"/>
            <a:ext cx="1434278" cy="2162156"/>
            <a:chOff x="2270685" y="1914916"/>
            <a:chExt cx="1434278" cy="2162156"/>
          </a:xfrm>
        </p:grpSpPr>
        <p:sp>
          <p:nvSpPr>
            <p:cNvPr id="15" name="TextBox 14"/>
            <p:cNvSpPr txBox="1"/>
            <p:nvPr/>
          </p:nvSpPr>
          <p:spPr>
            <a:xfrm>
              <a:off x="2270685" y="1914916"/>
              <a:ext cx="1434278" cy="923330"/>
            </a:xfrm>
            <a:prstGeom prst="rect">
              <a:avLst/>
            </a:prstGeom>
            <a:noFill/>
          </p:spPr>
          <p:txBody>
            <a:bodyPr wrap="square" rtlCol="0">
              <a:spAutoFit/>
            </a:bodyPr>
            <a:lstStyle/>
            <a:p>
              <a:pPr algn="ctr"/>
              <a:r>
                <a:rPr lang="en-US" dirty="0" smtClean="0"/>
                <a:t>Orientation &amp; Mobility services</a:t>
              </a:r>
              <a:endParaRPr lang="en-AU" dirty="0"/>
            </a:p>
          </p:txBody>
        </p:sp>
        <p:cxnSp>
          <p:nvCxnSpPr>
            <p:cNvPr id="21" name="Straight Arrow Connector 20"/>
            <p:cNvCxnSpPr>
              <a:stCxn id="15" idx="2"/>
            </p:cNvCxnSpPr>
            <p:nvPr/>
          </p:nvCxnSpPr>
          <p:spPr>
            <a:xfrm>
              <a:off x="2987824" y="2838246"/>
              <a:ext cx="0" cy="123882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44" name="Group 43"/>
          <p:cNvGrpSpPr/>
          <p:nvPr/>
        </p:nvGrpSpPr>
        <p:grpSpPr>
          <a:xfrm>
            <a:off x="4409412" y="1914916"/>
            <a:ext cx="1434278" cy="2336026"/>
            <a:chOff x="4409412" y="1914916"/>
            <a:chExt cx="1434278" cy="2336026"/>
          </a:xfrm>
        </p:grpSpPr>
        <p:sp>
          <p:nvSpPr>
            <p:cNvPr id="17" name="TextBox 16"/>
            <p:cNvSpPr txBox="1"/>
            <p:nvPr/>
          </p:nvSpPr>
          <p:spPr>
            <a:xfrm>
              <a:off x="4409412" y="1914916"/>
              <a:ext cx="1434278" cy="923330"/>
            </a:xfrm>
            <a:prstGeom prst="rect">
              <a:avLst/>
            </a:prstGeom>
            <a:noFill/>
          </p:spPr>
          <p:txBody>
            <a:bodyPr wrap="square" rtlCol="0">
              <a:spAutoFit/>
            </a:bodyPr>
            <a:lstStyle/>
            <a:p>
              <a:pPr algn="ctr"/>
              <a:r>
                <a:rPr lang="en-US" dirty="0" smtClean="0"/>
                <a:t>Occupational Therapy services</a:t>
              </a:r>
              <a:endParaRPr lang="en-AU" dirty="0"/>
            </a:p>
          </p:txBody>
        </p:sp>
        <p:cxnSp>
          <p:nvCxnSpPr>
            <p:cNvPr id="24" name="Straight Arrow Connector 23"/>
            <p:cNvCxnSpPr>
              <a:stCxn id="17" idx="2"/>
            </p:cNvCxnSpPr>
            <p:nvPr/>
          </p:nvCxnSpPr>
          <p:spPr>
            <a:xfrm>
              <a:off x="5126551" y="2838246"/>
              <a:ext cx="0" cy="141269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45" name="Group 44"/>
          <p:cNvGrpSpPr/>
          <p:nvPr/>
        </p:nvGrpSpPr>
        <p:grpSpPr>
          <a:xfrm>
            <a:off x="5989830" y="1737261"/>
            <a:ext cx="1434278" cy="2359174"/>
            <a:chOff x="5989830" y="1737261"/>
            <a:chExt cx="1434278" cy="2359174"/>
          </a:xfrm>
        </p:grpSpPr>
        <p:sp>
          <p:nvSpPr>
            <p:cNvPr id="20" name="TextBox 19"/>
            <p:cNvSpPr txBox="1"/>
            <p:nvPr/>
          </p:nvSpPr>
          <p:spPr>
            <a:xfrm>
              <a:off x="5989830" y="1737261"/>
              <a:ext cx="1434278" cy="923330"/>
            </a:xfrm>
            <a:prstGeom prst="rect">
              <a:avLst/>
            </a:prstGeom>
            <a:noFill/>
          </p:spPr>
          <p:txBody>
            <a:bodyPr wrap="square" rtlCol="0">
              <a:spAutoFit/>
            </a:bodyPr>
            <a:lstStyle/>
            <a:p>
              <a:pPr algn="ctr"/>
              <a:r>
                <a:rPr lang="en-US" dirty="0" smtClean="0"/>
                <a:t>Assistive Technology services</a:t>
              </a:r>
              <a:endParaRPr lang="en-AU" dirty="0"/>
            </a:p>
          </p:txBody>
        </p:sp>
        <p:cxnSp>
          <p:nvCxnSpPr>
            <p:cNvPr id="28" name="Straight Arrow Connector 27"/>
            <p:cNvCxnSpPr>
              <a:stCxn id="20" idx="2"/>
            </p:cNvCxnSpPr>
            <p:nvPr/>
          </p:nvCxnSpPr>
          <p:spPr>
            <a:xfrm>
              <a:off x="6706969" y="2660591"/>
              <a:ext cx="0" cy="143584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31" name="Freeform 30"/>
          <p:cNvSpPr/>
          <p:nvPr/>
        </p:nvSpPr>
        <p:spPr>
          <a:xfrm>
            <a:off x="180109" y="2853482"/>
            <a:ext cx="8825346" cy="1853046"/>
          </a:xfrm>
          <a:custGeom>
            <a:avLst/>
            <a:gdLst>
              <a:gd name="connsiteX0" fmla="*/ 0 w 8825346"/>
              <a:gd name="connsiteY0" fmla="*/ 430045 h 1853046"/>
              <a:gd name="connsiteX1" fmla="*/ 96982 w 8825346"/>
              <a:gd name="connsiteY1" fmla="*/ 319209 h 1853046"/>
              <a:gd name="connsiteX2" fmla="*/ 124691 w 8825346"/>
              <a:gd name="connsiteY2" fmla="*/ 471609 h 1853046"/>
              <a:gd name="connsiteX3" fmla="*/ 207818 w 8825346"/>
              <a:gd name="connsiteY3" fmla="*/ 346918 h 1853046"/>
              <a:gd name="connsiteX4" fmla="*/ 235527 w 8825346"/>
              <a:gd name="connsiteY4" fmla="*/ 443900 h 1853046"/>
              <a:gd name="connsiteX5" fmla="*/ 346364 w 8825346"/>
              <a:gd name="connsiteY5" fmla="*/ 166809 h 1853046"/>
              <a:gd name="connsiteX6" fmla="*/ 387927 w 8825346"/>
              <a:gd name="connsiteY6" fmla="*/ 471609 h 1853046"/>
              <a:gd name="connsiteX7" fmla="*/ 540327 w 8825346"/>
              <a:gd name="connsiteY7" fmla="*/ 402336 h 1853046"/>
              <a:gd name="connsiteX8" fmla="*/ 609600 w 8825346"/>
              <a:gd name="connsiteY8" fmla="*/ 540882 h 1853046"/>
              <a:gd name="connsiteX9" fmla="*/ 789709 w 8825346"/>
              <a:gd name="connsiteY9" fmla="*/ 402336 h 1853046"/>
              <a:gd name="connsiteX10" fmla="*/ 845127 w 8825346"/>
              <a:gd name="connsiteY10" fmla="*/ 582445 h 1853046"/>
              <a:gd name="connsiteX11" fmla="*/ 1025236 w 8825346"/>
              <a:gd name="connsiteY11" fmla="*/ 28263 h 1853046"/>
              <a:gd name="connsiteX12" fmla="*/ 1177636 w 8825346"/>
              <a:gd name="connsiteY12" fmla="*/ 610154 h 1853046"/>
              <a:gd name="connsiteX13" fmla="*/ 1260764 w 8825346"/>
              <a:gd name="connsiteY13" fmla="*/ 443900 h 1853046"/>
              <a:gd name="connsiteX14" fmla="*/ 1717964 w 8825346"/>
              <a:gd name="connsiteY14" fmla="*/ 1593827 h 1853046"/>
              <a:gd name="connsiteX15" fmla="*/ 2008909 w 8825346"/>
              <a:gd name="connsiteY15" fmla="*/ 1843209 h 1853046"/>
              <a:gd name="connsiteX16" fmla="*/ 2216727 w 8825346"/>
              <a:gd name="connsiteY16" fmla="*/ 1386009 h 1853046"/>
              <a:gd name="connsiteX17" fmla="*/ 2424546 w 8825346"/>
              <a:gd name="connsiteY17" fmla="*/ 1122773 h 1853046"/>
              <a:gd name="connsiteX18" fmla="*/ 2618509 w 8825346"/>
              <a:gd name="connsiteY18" fmla="*/ 1482991 h 1853046"/>
              <a:gd name="connsiteX19" fmla="*/ 2937164 w 8825346"/>
              <a:gd name="connsiteY19" fmla="*/ 1178191 h 1853046"/>
              <a:gd name="connsiteX20" fmla="*/ 3048000 w 8825346"/>
              <a:gd name="connsiteY20" fmla="*/ 817973 h 1853046"/>
              <a:gd name="connsiteX21" fmla="*/ 3228109 w 8825346"/>
              <a:gd name="connsiteY21" fmla="*/ 582445 h 1853046"/>
              <a:gd name="connsiteX22" fmla="*/ 3422073 w 8825346"/>
              <a:gd name="connsiteY22" fmla="*/ 346918 h 1853046"/>
              <a:gd name="connsiteX23" fmla="*/ 3560618 w 8825346"/>
              <a:gd name="connsiteY23" fmla="*/ 111391 h 1853046"/>
              <a:gd name="connsiteX24" fmla="*/ 3740727 w 8825346"/>
              <a:gd name="connsiteY24" fmla="*/ 568591 h 1853046"/>
              <a:gd name="connsiteX25" fmla="*/ 3796146 w 8825346"/>
              <a:gd name="connsiteY25" fmla="*/ 554 h 1853046"/>
              <a:gd name="connsiteX26" fmla="*/ 3976255 w 8825346"/>
              <a:gd name="connsiteY26" fmla="*/ 693282 h 1853046"/>
              <a:gd name="connsiteX27" fmla="*/ 4087091 w 8825346"/>
              <a:gd name="connsiteY27" fmla="*/ 360773 h 1853046"/>
              <a:gd name="connsiteX28" fmla="*/ 4211782 w 8825346"/>
              <a:gd name="connsiteY28" fmla="*/ 776409 h 1853046"/>
              <a:gd name="connsiteX29" fmla="*/ 4475018 w 8825346"/>
              <a:gd name="connsiteY29" fmla="*/ 1192045 h 1853046"/>
              <a:gd name="connsiteX30" fmla="*/ 4738255 w 8825346"/>
              <a:gd name="connsiteY30" fmla="*/ 1358300 h 1853046"/>
              <a:gd name="connsiteX31" fmla="*/ 5181600 w 8825346"/>
              <a:gd name="connsiteY31" fmla="*/ 1538409 h 1853046"/>
              <a:gd name="connsiteX32" fmla="*/ 5500255 w 8825346"/>
              <a:gd name="connsiteY32" fmla="*/ 1358300 h 1853046"/>
              <a:gd name="connsiteX33" fmla="*/ 5791200 w 8825346"/>
              <a:gd name="connsiteY33" fmla="*/ 1136627 h 1853046"/>
              <a:gd name="connsiteX34" fmla="*/ 5999018 w 8825346"/>
              <a:gd name="connsiteY34" fmla="*/ 928809 h 1853046"/>
              <a:gd name="connsiteX35" fmla="*/ 6165273 w 8825346"/>
              <a:gd name="connsiteY35" fmla="*/ 1330591 h 1853046"/>
              <a:gd name="connsiteX36" fmla="*/ 6331527 w 8825346"/>
              <a:gd name="connsiteY36" fmla="*/ 887245 h 1853046"/>
              <a:gd name="connsiteX37" fmla="*/ 6511636 w 8825346"/>
              <a:gd name="connsiteY37" fmla="*/ 1510700 h 1853046"/>
              <a:gd name="connsiteX38" fmla="*/ 6761018 w 8825346"/>
              <a:gd name="connsiteY38" fmla="*/ 720991 h 1853046"/>
              <a:gd name="connsiteX39" fmla="*/ 6954982 w 8825346"/>
              <a:gd name="connsiteY39" fmla="*/ 1011936 h 1853046"/>
              <a:gd name="connsiteX40" fmla="*/ 7135091 w 8825346"/>
              <a:gd name="connsiteY40" fmla="*/ 360773 h 1853046"/>
              <a:gd name="connsiteX41" fmla="*/ 7245927 w 8825346"/>
              <a:gd name="connsiteY41" fmla="*/ 720991 h 1853046"/>
              <a:gd name="connsiteX42" fmla="*/ 7329055 w 8825346"/>
              <a:gd name="connsiteY42" fmla="*/ 222227 h 1853046"/>
              <a:gd name="connsiteX43" fmla="*/ 7495309 w 8825346"/>
              <a:gd name="connsiteY43" fmla="*/ 693282 h 1853046"/>
              <a:gd name="connsiteX44" fmla="*/ 7675418 w 8825346"/>
              <a:gd name="connsiteY44" fmla="*/ 277645 h 1853046"/>
              <a:gd name="connsiteX45" fmla="*/ 7827818 w 8825346"/>
              <a:gd name="connsiteY45" fmla="*/ 1538409 h 1853046"/>
              <a:gd name="connsiteX46" fmla="*/ 8049491 w 8825346"/>
              <a:gd name="connsiteY46" fmla="*/ 679427 h 1853046"/>
              <a:gd name="connsiteX47" fmla="*/ 8215746 w 8825346"/>
              <a:gd name="connsiteY47" fmla="*/ 305354 h 1853046"/>
              <a:gd name="connsiteX48" fmla="*/ 8340436 w 8825346"/>
              <a:gd name="connsiteY48" fmla="*/ 817973 h 1853046"/>
              <a:gd name="connsiteX49" fmla="*/ 8506691 w 8825346"/>
              <a:gd name="connsiteY49" fmla="*/ 263791 h 1853046"/>
              <a:gd name="connsiteX50" fmla="*/ 8672946 w 8825346"/>
              <a:gd name="connsiteY50" fmla="*/ 762554 h 1853046"/>
              <a:gd name="connsiteX51" fmla="*/ 8825346 w 8825346"/>
              <a:gd name="connsiteY51" fmla="*/ 430045 h 1853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8825346" h="1853046">
                <a:moveTo>
                  <a:pt x="0" y="430045"/>
                </a:moveTo>
                <a:cubicBezTo>
                  <a:pt x="38100" y="371163"/>
                  <a:pt x="76200" y="312282"/>
                  <a:pt x="96982" y="319209"/>
                </a:cubicBezTo>
                <a:cubicBezTo>
                  <a:pt x="117764" y="326136"/>
                  <a:pt x="106218" y="466991"/>
                  <a:pt x="124691" y="471609"/>
                </a:cubicBezTo>
                <a:cubicBezTo>
                  <a:pt x="143164" y="476227"/>
                  <a:pt x="189345" y="351536"/>
                  <a:pt x="207818" y="346918"/>
                </a:cubicBezTo>
                <a:cubicBezTo>
                  <a:pt x="226291" y="342300"/>
                  <a:pt x="212436" y="473918"/>
                  <a:pt x="235527" y="443900"/>
                </a:cubicBezTo>
                <a:cubicBezTo>
                  <a:pt x="258618" y="413882"/>
                  <a:pt x="320964" y="162191"/>
                  <a:pt x="346364" y="166809"/>
                </a:cubicBezTo>
                <a:cubicBezTo>
                  <a:pt x="371764" y="171427"/>
                  <a:pt x="355600" y="432355"/>
                  <a:pt x="387927" y="471609"/>
                </a:cubicBezTo>
                <a:cubicBezTo>
                  <a:pt x="420254" y="510863"/>
                  <a:pt x="503382" y="390790"/>
                  <a:pt x="540327" y="402336"/>
                </a:cubicBezTo>
                <a:cubicBezTo>
                  <a:pt x="577273" y="413881"/>
                  <a:pt x="568036" y="540882"/>
                  <a:pt x="609600" y="540882"/>
                </a:cubicBezTo>
                <a:cubicBezTo>
                  <a:pt x="651164" y="540882"/>
                  <a:pt x="750455" y="395409"/>
                  <a:pt x="789709" y="402336"/>
                </a:cubicBezTo>
                <a:cubicBezTo>
                  <a:pt x="828963" y="409263"/>
                  <a:pt x="805873" y="644790"/>
                  <a:pt x="845127" y="582445"/>
                </a:cubicBezTo>
                <a:cubicBezTo>
                  <a:pt x="884381" y="520100"/>
                  <a:pt x="969818" y="23645"/>
                  <a:pt x="1025236" y="28263"/>
                </a:cubicBezTo>
                <a:cubicBezTo>
                  <a:pt x="1080654" y="32881"/>
                  <a:pt x="1138381" y="540881"/>
                  <a:pt x="1177636" y="610154"/>
                </a:cubicBezTo>
                <a:cubicBezTo>
                  <a:pt x="1216891" y="679427"/>
                  <a:pt x="1170709" y="279954"/>
                  <a:pt x="1260764" y="443900"/>
                </a:cubicBezTo>
                <a:cubicBezTo>
                  <a:pt x="1350819" y="607846"/>
                  <a:pt x="1593273" y="1360609"/>
                  <a:pt x="1717964" y="1593827"/>
                </a:cubicBezTo>
                <a:cubicBezTo>
                  <a:pt x="1842655" y="1827045"/>
                  <a:pt x="1925782" y="1877845"/>
                  <a:pt x="2008909" y="1843209"/>
                </a:cubicBezTo>
                <a:cubicBezTo>
                  <a:pt x="2092036" y="1808573"/>
                  <a:pt x="2147454" y="1506082"/>
                  <a:pt x="2216727" y="1386009"/>
                </a:cubicBezTo>
                <a:cubicBezTo>
                  <a:pt x="2286000" y="1265936"/>
                  <a:pt x="2357582" y="1106609"/>
                  <a:pt x="2424546" y="1122773"/>
                </a:cubicBezTo>
                <a:cubicBezTo>
                  <a:pt x="2491510" y="1138937"/>
                  <a:pt x="2533073" y="1473755"/>
                  <a:pt x="2618509" y="1482991"/>
                </a:cubicBezTo>
                <a:cubicBezTo>
                  <a:pt x="2703945" y="1492227"/>
                  <a:pt x="2865582" y="1289027"/>
                  <a:pt x="2937164" y="1178191"/>
                </a:cubicBezTo>
                <a:cubicBezTo>
                  <a:pt x="3008746" y="1067355"/>
                  <a:pt x="2999509" y="917264"/>
                  <a:pt x="3048000" y="817973"/>
                </a:cubicBezTo>
                <a:cubicBezTo>
                  <a:pt x="3096491" y="718682"/>
                  <a:pt x="3165764" y="660954"/>
                  <a:pt x="3228109" y="582445"/>
                </a:cubicBezTo>
                <a:cubicBezTo>
                  <a:pt x="3290454" y="503936"/>
                  <a:pt x="3366655" y="425427"/>
                  <a:pt x="3422073" y="346918"/>
                </a:cubicBezTo>
                <a:cubicBezTo>
                  <a:pt x="3477491" y="268409"/>
                  <a:pt x="3507509" y="74445"/>
                  <a:pt x="3560618" y="111391"/>
                </a:cubicBezTo>
                <a:cubicBezTo>
                  <a:pt x="3613727" y="148336"/>
                  <a:pt x="3701473" y="587064"/>
                  <a:pt x="3740727" y="568591"/>
                </a:cubicBezTo>
                <a:cubicBezTo>
                  <a:pt x="3779981" y="550118"/>
                  <a:pt x="3756891" y="-20228"/>
                  <a:pt x="3796146" y="554"/>
                </a:cubicBezTo>
                <a:cubicBezTo>
                  <a:pt x="3835401" y="21336"/>
                  <a:pt x="3927764" y="633245"/>
                  <a:pt x="3976255" y="693282"/>
                </a:cubicBezTo>
                <a:cubicBezTo>
                  <a:pt x="4024746" y="753319"/>
                  <a:pt x="4047837" y="346919"/>
                  <a:pt x="4087091" y="360773"/>
                </a:cubicBezTo>
                <a:cubicBezTo>
                  <a:pt x="4126345" y="374627"/>
                  <a:pt x="4147128" y="637864"/>
                  <a:pt x="4211782" y="776409"/>
                </a:cubicBezTo>
                <a:cubicBezTo>
                  <a:pt x="4276437" y="914954"/>
                  <a:pt x="4387273" y="1095063"/>
                  <a:pt x="4475018" y="1192045"/>
                </a:cubicBezTo>
                <a:cubicBezTo>
                  <a:pt x="4562764" y="1289027"/>
                  <a:pt x="4620491" y="1300573"/>
                  <a:pt x="4738255" y="1358300"/>
                </a:cubicBezTo>
                <a:cubicBezTo>
                  <a:pt x="4856019" y="1416027"/>
                  <a:pt x="5054600" y="1538409"/>
                  <a:pt x="5181600" y="1538409"/>
                </a:cubicBezTo>
                <a:cubicBezTo>
                  <a:pt x="5308600" y="1538409"/>
                  <a:pt x="5398655" y="1425264"/>
                  <a:pt x="5500255" y="1358300"/>
                </a:cubicBezTo>
                <a:cubicBezTo>
                  <a:pt x="5601855" y="1291336"/>
                  <a:pt x="5708073" y="1208209"/>
                  <a:pt x="5791200" y="1136627"/>
                </a:cubicBezTo>
                <a:cubicBezTo>
                  <a:pt x="5874327" y="1065045"/>
                  <a:pt x="5936673" y="896482"/>
                  <a:pt x="5999018" y="928809"/>
                </a:cubicBezTo>
                <a:cubicBezTo>
                  <a:pt x="6061363" y="961136"/>
                  <a:pt x="6109855" y="1337518"/>
                  <a:pt x="6165273" y="1330591"/>
                </a:cubicBezTo>
                <a:cubicBezTo>
                  <a:pt x="6220691" y="1323664"/>
                  <a:pt x="6273800" y="857227"/>
                  <a:pt x="6331527" y="887245"/>
                </a:cubicBezTo>
                <a:cubicBezTo>
                  <a:pt x="6389254" y="917263"/>
                  <a:pt x="6440054" y="1538409"/>
                  <a:pt x="6511636" y="1510700"/>
                </a:cubicBezTo>
                <a:cubicBezTo>
                  <a:pt x="6583218" y="1482991"/>
                  <a:pt x="6687127" y="804118"/>
                  <a:pt x="6761018" y="720991"/>
                </a:cubicBezTo>
                <a:cubicBezTo>
                  <a:pt x="6834909" y="637864"/>
                  <a:pt x="6892637" y="1071972"/>
                  <a:pt x="6954982" y="1011936"/>
                </a:cubicBezTo>
                <a:cubicBezTo>
                  <a:pt x="7017327" y="951900"/>
                  <a:pt x="7086600" y="409264"/>
                  <a:pt x="7135091" y="360773"/>
                </a:cubicBezTo>
                <a:cubicBezTo>
                  <a:pt x="7183582" y="312282"/>
                  <a:pt x="7213600" y="744082"/>
                  <a:pt x="7245927" y="720991"/>
                </a:cubicBezTo>
                <a:cubicBezTo>
                  <a:pt x="7278254" y="697900"/>
                  <a:pt x="7287491" y="226845"/>
                  <a:pt x="7329055" y="222227"/>
                </a:cubicBezTo>
                <a:cubicBezTo>
                  <a:pt x="7370619" y="217609"/>
                  <a:pt x="7437582" y="684046"/>
                  <a:pt x="7495309" y="693282"/>
                </a:cubicBezTo>
                <a:cubicBezTo>
                  <a:pt x="7553036" y="702518"/>
                  <a:pt x="7620000" y="136791"/>
                  <a:pt x="7675418" y="277645"/>
                </a:cubicBezTo>
                <a:cubicBezTo>
                  <a:pt x="7730836" y="418499"/>
                  <a:pt x="7765473" y="1471445"/>
                  <a:pt x="7827818" y="1538409"/>
                </a:cubicBezTo>
                <a:cubicBezTo>
                  <a:pt x="7890163" y="1605373"/>
                  <a:pt x="7984836" y="884936"/>
                  <a:pt x="8049491" y="679427"/>
                </a:cubicBezTo>
                <a:cubicBezTo>
                  <a:pt x="8114146" y="473918"/>
                  <a:pt x="8167255" y="282263"/>
                  <a:pt x="8215746" y="305354"/>
                </a:cubicBezTo>
                <a:cubicBezTo>
                  <a:pt x="8264237" y="328445"/>
                  <a:pt x="8291945" y="824900"/>
                  <a:pt x="8340436" y="817973"/>
                </a:cubicBezTo>
                <a:cubicBezTo>
                  <a:pt x="8388927" y="811046"/>
                  <a:pt x="8451273" y="273027"/>
                  <a:pt x="8506691" y="263791"/>
                </a:cubicBezTo>
                <a:cubicBezTo>
                  <a:pt x="8562109" y="254555"/>
                  <a:pt x="8619837" y="734845"/>
                  <a:pt x="8672946" y="762554"/>
                </a:cubicBezTo>
                <a:cubicBezTo>
                  <a:pt x="8726055" y="790263"/>
                  <a:pt x="8775700" y="610154"/>
                  <a:pt x="8825346" y="430045"/>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46" name="Group 45"/>
          <p:cNvGrpSpPr/>
          <p:nvPr/>
        </p:nvGrpSpPr>
        <p:grpSpPr>
          <a:xfrm>
            <a:off x="7570371" y="1385680"/>
            <a:ext cx="1434278" cy="1722717"/>
            <a:chOff x="7570371" y="1385680"/>
            <a:chExt cx="1434278" cy="1722717"/>
          </a:xfrm>
        </p:grpSpPr>
        <p:sp>
          <p:nvSpPr>
            <p:cNvPr id="18" name="TextBox 17"/>
            <p:cNvSpPr txBox="1"/>
            <p:nvPr/>
          </p:nvSpPr>
          <p:spPr>
            <a:xfrm>
              <a:off x="7570371" y="1385680"/>
              <a:ext cx="1434278" cy="923330"/>
            </a:xfrm>
            <a:prstGeom prst="rect">
              <a:avLst/>
            </a:prstGeom>
            <a:noFill/>
          </p:spPr>
          <p:txBody>
            <a:bodyPr wrap="square" rtlCol="0">
              <a:spAutoFit/>
            </a:bodyPr>
            <a:lstStyle/>
            <a:p>
              <a:pPr algn="ctr"/>
              <a:r>
                <a:rPr lang="en-US" dirty="0" smtClean="0"/>
                <a:t>Lifestyle &amp; Leisure services</a:t>
              </a:r>
              <a:endParaRPr lang="en-AU" dirty="0"/>
            </a:p>
          </p:txBody>
        </p:sp>
        <p:cxnSp>
          <p:nvCxnSpPr>
            <p:cNvPr id="34" name="Straight Arrow Connector 33"/>
            <p:cNvCxnSpPr>
              <a:stCxn id="18" idx="2"/>
            </p:cNvCxnSpPr>
            <p:nvPr/>
          </p:nvCxnSpPr>
          <p:spPr>
            <a:xfrm>
              <a:off x="8287510" y="2309010"/>
              <a:ext cx="0" cy="79938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43" name="Group 42"/>
          <p:cNvGrpSpPr/>
          <p:nvPr/>
        </p:nvGrpSpPr>
        <p:grpSpPr>
          <a:xfrm>
            <a:off x="3478887" y="1351582"/>
            <a:ext cx="1253064" cy="1883973"/>
            <a:chOff x="3478887" y="1351582"/>
            <a:chExt cx="1253064" cy="1883973"/>
          </a:xfrm>
        </p:grpSpPr>
        <p:sp>
          <p:nvSpPr>
            <p:cNvPr id="19" name="TextBox 18"/>
            <p:cNvSpPr txBox="1"/>
            <p:nvPr/>
          </p:nvSpPr>
          <p:spPr>
            <a:xfrm>
              <a:off x="3478887" y="1351582"/>
              <a:ext cx="1253064" cy="646331"/>
            </a:xfrm>
            <a:prstGeom prst="rect">
              <a:avLst/>
            </a:prstGeom>
            <a:noFill/>
          </p:spPr>
          <p:txBody>
            <a:bodyPr wrap="square" rtlCol="0">
              <a:spAutoFit/>
            </a:bodyPr>
            <a:lstStyle/>
            <a:p>
              <a:pPr algn="ctr"/>
              <a:r>
                <a:rPr lang="en-US" dirty="0" smtClean="0"/>
                <a:t>Guide Dog services</a:t>
              </a:r>
              <a:endParaRPr lang="en-AU" dirty="0"/>
            </a:p>
          </p:txBody>
        </p:sp>
        <p:cxnSp>
          <p:nvCxnSpPr>
            <p:cNvPr id="37" name="Straight Arrow Connector 36"/>
            <p:cNvCxnSpPr>
              <a:stCxn id="19" idx="2"/>
            </p:cNvCxnSpPr>
            <p:nvPr/>
          </p:nvCxnSpPr>
          <p:spPr>
            <a:xfrm flipH="1">
              <a:off x="4096928" y="1997913"/>
              <a:ext cx="8491" cy="123764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859402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role of the psychologist at GDQ</a:t>
            </a:r>
            <a:endParaRPr lang="en-AU" dirty="0"/>
          </a:p>
        </p:txBody>
      </p:sp>
      <p:sp>
        <p:nvSpPr>
          <p:cNvPr id="8" name="TextBox 7"/>
          <p:cNvSpPr txBox="1"/>
          <p:nvPr/>
        </p:nvSpPr>
        <p:spPr>
          <a:xfrm>
            <a:off x="3060159" y="3922920"/>
            <a:ext cx="1709236" cy="646331"/>
          </a:xfrm>
          <a:prstGeom prst="rect">
            <a:avLst/>
          </a:prstGeom>
          <a:noFill/>
        </p:spPr>
        <p:txBody>
          <a:bodyPr wrap="square" rtlCol="0">
            <a:spAutoFit/>
          </a:bodyPr>
          <a:lstStyle/>
          <a:p>
            <a:pPr algn="ctr"/>
            <a:r>
              <a:rPr lang="en-AU" dirty="0" smtClean="0">
                <a:cs typeface="Arial" pitchFamily="34" charset="0"/>
              </a:rPr>
              <a:t>Enhancing self-confidence</a:t>
            </a:r>
            <a:endParaRPr lang="en-AU" dirty="0">
              <a:cs typeface="Arial" pitchFamily="34" charset="0"/>
            </a:endParaRPr>
          </a:p>
        </p:txBody>
      </p:sp>
      <p:sp>
        <p:nvSpPr>
          <p:cNvPr id="9" name="TextBox 8"/>
          <p:cNvSpPr txBox="1"/>
          <p:nvPr/>
        </p:nvSpPr>
        <p:spPr>
          <a:xfrm>
            <a:off x="544096" y="4064083"/>
            <a:ext cx="1444019" cy="646331"/>
          </a:xfrm>
          <a:prstGeom prst="rect">
            <a:avLst/>
          </a:prstGeom>
          <a:noFill/>
        </p:spPr>
        <p:txBody>
          <a:bodyPr wrap="square" rtlCol="0">
            <a:spAutoFit/>
          </a:bodyPr>
          <a:lstStyle/>
          <a:p>
            <a:pPr algn="ctr"/>
            <a:r>
              <a:rPr lang="en-AU" dirty="0" smtClean="0">
                <a:cs typeface="Arial" pitchFamily="34" charset="0"/>
              </a:rPr>
              <a:t>Loss and Grief</a:t>
            </a:r>
            <a:endParaRPr lang="en-AU" dirty="0">
              <a:cs typeface="Arial" pitchFamily="34" charset="0"/>
            </a:endParaRPr>
          </a:p>
        </p:txBody>
      </p:sp>
      <p:sp>
        <p:nvSpPr>
          <p:cNvPr id="11" name="TextBox 10"/>
          <p:cNvSpPr txBox="1"/>
          <p:nvPr/>
        </p:nvSpPr>
        <p:spPr>
          <a:xfrm>
            <a:off x="5197742" y="4305673"/>
            <a:ext cx="1584175" cy="646331"/>
          </a:xfrm>
          <a:prstGeom prst="rect">
            <a:avLst/>
          </a:prstGeom>
          <a:noFill/>
        </p:spPr>
        <p:txBody>
          <a:bodyPr wrap="square" rtlCol="0">
            <a:spAutoFit/>
          </a:bodyPr>
          <a:lstStyle/>
          <a:p>
            <a:pPr algn="ctr"/>
            <a:r>
              <a:rPr lang="en-AU" dirty="0" smtClean="0">
                <a:cs typeface="Arial" pitchFamily="34" charset="0"/>
              </a:rPr>
              <a:t>Enhancing self-concept</a:t>
            </a:r>
            <a:endParaRPr lang="en-AU" dirty="0">
              <a:cs typeface="Arial" pitchFamily="34" charset="0"/>
            </a:endParaRPr>
          </a:p>
        </p:txBody>
      </p:sp>
      <p:grpSp>
        <p:nvGrpSpPr>
          <p:cNvPr id="23" name="Group 22"/>
          <p:cNvGrpSpPr/>
          <p:nvPr/>
        </p:nvGrpSpPr>
        <p:grpSpPr>
          <a:xfrm>
            <a:off x="1604" y="1351582"/>
            <a:ext cx="9003851" cy="3354946"/>
            <a:chOff x="1604" y="1351582"/>
            <a:chExt cx="9003851" cy="3354946"/>
          </a:xfrm>
        </p:grpSpPr>
        <p:cxnSp>
          <p:nvCxnSpPr>
            <p:cNvPr id="5" name="Straight Arrow Connector 4"/>
            <p:cNvCxnSpPr/>
            <p:nvPr/>
          </p:nvCxnSpPr>
          <p:spPr>
            <a:xfrm>
              <a:off x="179512" y="3279367"/>
              <a:ext cx="8784976"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1604" y="3423383"/>
              <a:ext cx="1440160" cy="369332"/>
            </a:xfrm>
            <a:prstGeom prst="rect">
              <a:avLst/>
            </a:prstGeom>
            <a:noFill/>
          </p:spPr>
          <p:txBody>
            <a:bodyPr wrap="square" rtlCol="0">
              <a:spAutoFit/>
            </a:bodyPr>
            <a:lstStyle/>
            <a:p>
              <a:pPr algn="ctr"/>
              <a:r>
                <a:rPr lang="en-US" b="1" dirty="0" smtClean="0"/>
                <a:t>Diagnosed </a:t>
              </a:r>
              <a:endParaRPr lang="en-AU" b="1" dirty="0"/>
            </a:p>
          </p:txBody>
        </p:sp>
        <p:sp>
          <p:nvSpPr>
            <p:cNvPr id="3" name="TextBox 2"/>
            <p:cNvSpPr txBox="1"/>
            <p:nvPr/>
          </p:nvSpPr>
          <p:spPr>
            <a:xfrm>
              <a:off x="971600" y="2462066"/>
              <a:ext cx="1434278" cy="646331"/>
            </a:xfrm>
            <a:prstGeom prst="rect">
              <a:avLst/>
            </a:prstGeom>
            <a:noFill/>
          </p:spPr>
          <p:txBody>
            <a:bodyPr wrap="square" rtlCol="0">
              <a:spAutoFit/>
            </a:bodyPr>
            <a:lstStyle/>
            <a:p>
              <a:pPr algn="ctr"/>
              <a:r>
                <a:rPr lang="en-US" dirty="0" smtClean="0"/>
                <a:t>Psychological services</a:t>
              </a:r>
              <a:endParaRPr lang="en-AU" dirty="0"/>
            </a:p>
          </p:txBody>
        </p:sp>
        <p:sp>
          <p:nvSpPr>
            <p:cNvPr id="15" name="TextBox 14"/>
            <p:cNvSpPr txBox="1"/>
            <p:nvPr/>
          </p:nvSpPr>
          <p:spPr>
            <a:xfrm>
              <a:off x="2270685" y="1914916"/>
              <a:ext cx="1434278" cy="923330"/>
            </a:xfrm>
            <a:prstGeom prst="rect">
              <a:avLst/>
            </a:prstGeom>
            <a:noFill/>
          </p:spPr>
          <p:txBody>
            <a:bodyPr wrap="square" rtlCol="0">
              <a:spAutoFit/>
            </a:bodyPr>
            <a:lstStyle/>
            <a:p>
              <a:pPr algn="ctr"/>
              <a:r>
                <a:rPr lang="en-US" dirty="0" smtClean="0">
                  <a:solidFill>
                    <a:schemeClr val="bg1">
                      <a:lumMod val="50000"/>
                    </a:schemeClr>
                  </a:solidFill>
                </a:rPr>
                <a:t>Orientation &amp; Mobility services</a:t>
              </a:r>
              <a:endParaRPr lang="en-AU" dirty="0">
                <a:solidFill>
                  <a:schemeClr val="bg1">
                    <a:lumMod val="50000"/>
                  </a:schemeClr>
                </a:solidFill>
              </a:endParaRPr>
            </a:p>
          </p:txBody>
        </p:sp>
        <p:sp>
          <p:nvSpPr>
            <p:cNvPr id="17" name="TextBox 16"/>
            <p:cNvSpPr txBox="1"/>
            <p:nvPr/>
          </p:nvSpPr>
          <p:spPr>
            <a:xfrm>
              <a:off x="4409412" y="1914916"/>
              <a:ext cx="1434278" cy="923330"/>
            </a:xfrm>
            <a:prstGeom prst="rect">
              <a:avLst/>
            </a:prstGeom>
            <a:noFill/>
          </p:spPr>
          <p:txBody>
            <a:bodyPr wrap="square" rtlCol="0">
              <a:spAutoFit/>
            </a:bodyPr>
            <a:lstStyle/>
            <a:p>
              <a:pPr algn="ctr"/>
              <a:r>
                <a:rPr lang="en-US" dirty="0" smtClean="0">
                  <a:solidFill>
                    <a:schemeClr val="bg1">
                      <a:lumMod val="50000"/>
                    </a:schemeClr>
                  </a:solidFill>
                </a:rPr>
                <a:t>Occupational Therapy services</a:t>
              </a:r>
              <a:endParaRPr lang="en-AU" dirty="0">
                <a:solidFill>
                  <a:schemeClr val="bg1">
                    <a:lumMod val="50000"/>
                  </a:schemeClr>
                </a:solidFill>
              </a:endParaRPr>
            </a:p>
          </p:txBody>
        </p:sp>
        <p:sp>
          <p:nvSpPr>
            <p:cNvPr id="18" name="TextBox 17"/>
            <p:cNvSpPr txBox="1"/>
            <p:nvPr/>
          </p:nvSpPr>
          <p:spPr>
            <a:xfrm>
              <a:off x="7570371" y="1385680"/>
              <a:ext cx="1434278" cy="923330"/>
            </a:xfrm>
            <a:prstGeom prst="rect">
              <a:avLst/>
            </a:prstGeom>
            <a:noFill/>
          </p:spPr>
          <p:txBody>
            <a:bodyPr wrap="square" rtlCol="0">
              <a:spAutoFit/>
            </a:bodyPr>
            <a:lstStyle/>
            <a:p>
              <a:pPr algn="ctr"/>
              <a:r>
                <a:rPr lang="en-US" dirty="0" smtClean="0">
                  <a:solidFill>
                    <a:schemeClr val="bg1">
                      <a:lumMod val="50000"/>
                    </a:schemeClr>
                  </a:solidFill>
                </a:rPr>
                <a:t>Lifestyle &amp; Leisure services</a:t>
              </a:r>
              <a:endParaRPr lang="en-AU" dirty="0">
                <a:solidFill>
                  <a:schemeClr val="bg1">
                    <a:lumMod val="50000"/>
                  </a:schemeClr>
                </a:solidFill>
              </a:endParaRPr>
            </a:p>
          </p:txBody>
        </p:sp>
        <p:sp>
          <p:nvSpPr>
            <p:cNvPr id="19" name="TextBox 18"/>
            <p:cNvSpPr txBox="1"/>
            <p:nvPr/>
          </p:nvSpPr>
          <p:spPr>
            <a:xfrm>
              <a:off x="3478887" y="1351582"/>
              <a:ext cx="1253064" cy="646331"/>
            </a:xfrm>
            <a:prstGeom prst="rect">
              <a:avLst/>
            </a:prstGeom>
            <a:noFill/>
          </p:spPr>
          <p:txBody>
            <a:bodyPr wrap="square" rtlCol="0">
              <a:spAutoFit/>
            </a:bodyPr>
            <a:lstStyle/>
            <a:p>
              <a:pPr algn="ctr"/>
              <a:r>
                <a:rPr lang="en-US" dirty="0" smtClean="0">
                  <a:solidFill>
                    <a:schemeClr val="bg1">
                      <a:lumMod val="50000"/>
                    </a:schemeClr>
                  </a:solidFill>
                </a:rPr>
                <a:t>Guide Dog services</a:t>
              </a:r>
              <a:endParaRPr lang="en-AU" dirty="0">
                <a:solidFill>
                  <a:schemeClr val="bg1">
                    <a:lumMod val="50000"/>
                  </a:schemeClr>
                </a:solidFill>
              </a:endParaRPr>
            </a:p>
          </p:txBody>
        </p:sp>
        <p:sp>
          <p:nvSpPr>
            <p:cNvPr id="20" name="TextBox 19"/>
            <p:cNvSpPr txBox="1"/>
            <p:nvPr/>
          </p:nvSpPr>
          <p:spPr>
            <a:xfrm>
              <a:off x="5989830" y="1737261"/>
              <a:ext cx="1434278" cy="923330"/>
            </a:xfrm>
            <a:prstGeom prst="rect">
              <a:avLst/>
            </a:prstGeom>
            <a:noFill/>
          </p:spPr>
          <p:txBody>
            <a:bodyPr wrap="square" rtlCol="0">
              <a:spAutoFit/>
            </a:bodyPr>
            <a:lstStyle/>
            <a:p>
              <a:pPr algn="ctr"/>
              <a:r>
                <a:rPr lang="en-US" dirty="0" smtClean="0">
                  <a:solidFill>
                    <a:schemeClr val="bg1">
                      <a:lumMod val="50000"/>
                    </a:schemeClr>
                  </a:solidFill>
                </a:rPr>
                <a:t>Assistive Technology services</a:t>
              </a:r>
              <a:endParaRPr lang="en-AU" dirty="0">
                <a:solidFill>
                  <a:schemeClr val="bg1">
                    <a:lumMod val="50000"/>
                  </a:schemeClr>
                </a:solidFill>
              </a:endParaRPr>
            </a:p>
          </p:txBody>
        </p:sp>
        <p:cxnSp>
          <p:nvCxnSpPr>
            <p:cNvPr id="7" name="Straight Arrow Connector 6"/>
            <p:cNvCxnSpPr>
              <a:stCxn id="3" idx="2"/>
            </p:cNvCxnSpPr>
            <p:nvPr/>
          </p:nvCxnSpPr>
          <p:spPr>
            <a:xfrm>
              <a:off x="1688739" y="3108397"/>
              <a:ext cx="0" cy="68431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15" idx="2"/>
            </p:cNvCxnSpPr>
            <p:nvPr/>
          </p:nvCxnSpPr>
          <p:spPr>
            <a:xfrm>
              <a:off x="2987824" y="2838246"/>
              <a:ext cx="0" cy="1238826"/>
            </a:xfrm>
            <a:prstGeom prst="straightConnector1">
              <a:avLst/>
            </a:prstGeom>
            <a:ln w="38100">
              <a:solidFill>
                <a:srgbClr val="FF0000">
                  <a:alpha val="30196"/>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17" idx="2"/>
            </p:cNvCxnSpPr>
            <p:nvPr/>
          </p:nvCxnSpPr>
          <p:spPr>
            <a:xfrm>
              <a:off x="5126551" y="2838246"/>
              <a:ext cx="0" cy="1412696"/>
            </a:xfrm>
            <a:prstGeom prst="straightConnector1">
              <a:avLst/>
            </a:prstGeom>
            <a:ln w="38100">
              <a:solidFill>
                <a:srgbClr val="FF0000">
                  <a:alpha val="30196"/>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20" idx="2"/>
            </p:cNvCxnSpPr>
            <p:nvPr/>
          </p:nvCxnSpPr>
          <p:spPr>
            <a:xfrm>
              <a:off x="6706969" y="2660591"/>
              <a:ext cx="0" cy="1435844"/>
            </a:xfrm>
            <a:prstGeom prst="straightConnector1">
              <a:avLst/>
            </a:prstGeom>
            <a:ln w="38100">
              <a:solidFill>
                <a:srgbClr val="FF0000">
                  <a:alpha val="30196"/>
                </a:srgbClr>
              </a:solidFill>
              <a:tailEnd type="triangle"/>
            </a:ln>
          </p:spPr>
          <p:style>
            <a:lnRef idx="1">
              <a:schemeClr val="accent1"/>
            </a:lnRef>
            <a:fillRef idx="0">
              <a:schemeClr val="accent1"/>
            </a:fillRef>
            <a:effectRef idx="0">
              <a:schemeClr val="accent1"/>
            </a:effectRef>
            <a:fontRef idx="minor">
              <a:schemeClr val="tx1"/>
            </a:fontRef>
          </p:style>
        </p:cxnSp>
        <p:sp>
          <p:nvSpPr>
            <p:cNvPr id="31" name="Freeform 30"/>
            <p:cNvSpPr/>
            <p:nvPr/>
          </p:nvSpPr>
          <p:spPr>
            <a:xfrm>
              <a:off x="180109" y="2853482"/>
              <a:ext cx="8825346" cy="1853046"/>
            </a:xfrm>
            <a:custGeom>
              <a:avLst/>
              <a:gdLst>
                <a:gd name="connsiteX0" fmla="*/ 0 w 8825346"/>
                <a:gd name="connsiteY0" fmla="*/ 430045 h 1853046"/>
                <a:gd name="connsiteX1" fmla="*/ 96982 w 8825346"/>
                <a:gd name="connsiteY1" fmla="*/ 319209 h 1853046"/>
                <a:gd name="connsiteX2" fmla="*/ 124691 w 8825346"/>
                <a:gd name="connsiteY2" fmla="*/ 471609 h 1853046"/>
                <a:gd name="connsiteX3" fmla="*/ 207818 w 8825346"/>
                <a:gd name="connsiteY3" fmla="*/ 346918 h 1853046"/>
                <a:gd name="connsiteX4" fmla="*/ 235527 w 8825346"/>
                <a:gd name="connsiteY4" fmla="*/ 443900 h 1853046"/>
                <a:gd name="connsiteX5" fmla="*/ 346364 w 8825346"/>
                <a:gd name="connsiteY5" fmla="*/ 166809 h 1853046"/>
                <a:gd name="connsiteX6" fmla="*/ 387927 w 8825346"/>
                <a:gd name="connsiteY6" fmla="*/ 471609 h 1853046"/>
                <a:gd name="connsiteX7" fmla="*/ 540327 w 8825346"/>
                <a:gd name="connsiteY7" fmla="*/ 402336 h 1853046"/>
                <a:gd name="connsiteX8" fmla="*/ 609600 w 8825346"/>
                <a:gd name="connsiteY8" fmla="*/ 540882 h 1853046"/>
                <a:gd name="connsiteX9" fmla="*/ 789709 w 8825346"/>
                <a:gd name="connsiteY9" fmla="*/ 402336 h 1853046"/>
                <a:gd name="connsiteX10" fmla="*/ 845127 w 8825346"/>
                <a:gd name="connsiteY10" fmla="*/ 582445 h 1853046"/>
                <a:gd name="connsiteX11" fmla="*/ 1025236 w 8825346"/>
                <a:gd name="connsiteY11" fmla="*/ 28263 h 1853046"/>
                <a:gd name="connsiteX12" fmla="*/ 1177636 w 8825346"/>
                <a:gd name="connsiteY12" fmla="*/ 610154 h 1853046"/>
                <a:gd name="connsiteX13" fmla="*/ 1260764 w 8825346"/>
                <a:gd name="connsiteY13" fmla="*/ 443900 h 1853046"/>
                <a:gd name="connsiteX14" fmla="*/ 1717964 w 8825346"/>
                <a:gd name="connsiteY14" fmla="*/ 1593827 h 1853046"/>
                <a:gd name="connsiteX15" fmla="*/ 2008909 w 8825346"/>
                <a:gd name="connsiteY15" fmla="*/ 1843209 h 1853046"/>
                <a:gd name="connsiteX16" fmla="*/ 2216727 w 8825346"/>
                <a:gd name="connsiteY16" fmla="*/ 1386009 h 1853046"/>
                <a:gd name="connsiteX17" fmla="*/ 2424546 w 8825346"/>
                <a:gd name="connsiteY17" fmla="*/ 1122773 h 1853046"/>
                <a:gd name="connsiteX18" fmla="*/ 2618509 w 8825346"/>
                <a:gd name="connsiteY18" fmla="*/ 1482991 h 1853046"/>
                <a:gd name="connsiteX19" fmla="*/ 2937164 w 8825346"/>
                <a:gd name="connsiteY19" fmla="*/ 1178191 h 1853046"/>
                <a:gd name="connsiteX20" fmla="*/ 3048000 w 8825346"/>
                <a:gd name="connsiteY20" fmla="*/ 817973 h 1853046"/>
                <a:gd name="connsiteX21" fmla="*/ 3228109 w 8825346"/>
                <a:gd name="connsiteY21" fmla="*/ 582445 h 1853046"/>
                <a:gd name="connsiteX22" fmla="*/ 3422073 w 8825346"/>
                <a:gd name="connsiteY22" fmla="*/ 346918 h 1853046"/>
                <a:gd name="connsiteX23" fmla="*/ 3560618 w 8825346"/>
                <a:gd name="connsiteY23" fmla="*/ 111391 h 1853046"/>
                <a:gd name="connsiteX24" fmla="*/ 3740727 w 8825346"/>
                <a:gd name="connsiteY24" fmla="*/ 568591 h 1853046"/>
                <a:gd name="connsiteX25" fmla="*/ 3796146 w 8825346"/>
                <a:gd name="connsiteY25" fmla="*/ 554 h 1853046"/>
                <a:gd name="connsiteX26" fmla="*/ 3976255 w 8825346"/>
                <a:gd name="connsiteY26" fmla="*/ 693282 h 1853046"/>
                <a:gd name="connsiteX27" fmla="*/ 4087091 w 8825346"/>
                <a:gd name="connsiteY27" fmla="*/ 360773 h 1853046"/>
                <a:gd name="connsiteX28" fmla="*/ 4211782 w 8825346"/>
                <a:gd name="connsiteY28" fmla="*/ 776409 h 1853046"/>
                <a:gd name="connsiteX29" fmla="*/ 4475018 w 8825346"/>
                <a:gd name="connsiteY29" fmla="*/ 1192045 h 1853046"/>
                <a:gd name="connsiteX30" fmla="*/ 4738255 w 8825346"/>
                <a:gd name="connsiteY30" fmla="*/ 1358300 h 1853046"/>
                <a:gd name="connsiteX31" fmla="*/ 5181600 w 8825346"/>
                <a:gd name="connsiteY31" fmla="*/ 1538409 h 1853046"/>
                <a:gd name="connsiteX32" fmla="*/ 5500255 w 8825346"/>
                <a:gd name="connsiteY32" fmla="*/ 1358300 h 1853046"/>
                <a:gd name="connsiteX33" fmla="*/ 5791200 w 8825346"/>
                <a:gd name="connsiteY33" fmla="*/ 1136627 h 1853046"/>
                <a:gd name="connsiteX34" fmla="*/ 5999018 w 8825346"/>
                <a:gd name="connsiteY34" fmla="*/ 928809 h 1853046"/>
                <a:gd name="connsiteX35" fmla="*/ 6165273 w 8825346"/>
                <a:gd name="connsiteY35" fmla="*/ 1330591 h 1853046"/>
                <a:gd name="connsiteX36" fmla="*/ 6331527 w 8825346"/>
                <a:gd name="connsiteY36" fmla="*/ 887245 h 1853046"/>
                <a:gd name="connsiteX37" fmla="*/ 6511636 w 8825346"/>
                <a:gd name="connsiteY37" fmla="*/ 1510700 h 1853046"/>
                <a:gd name="connsiteX38" fmla="*/ 6761018 w 8825346"/>
                <a:gd name="connsiteY38" fmla="*/ 720991 h 1853046"/>
                <a:gd name="connsiteX39" fmla="*/ 6954982 w 8825346"/>
                <a:gd name="connsiteY39" fmla="*/ 1011936 h 1853046"/>
                <a:gd name="connsiteX40" fmla="*/ 7135091 w 8825346"/>
                <a:gd name="connsiteY40" fmla="*/ 360773 h 1853046"/>
                <a:gd name="connsiteX41" fmla="*/ 7245927 w 8825346"/>
                <a:gd name="connsiteY41" fmla="*/ 720991 h 1853046"/>
                <a:gd name="connsiteX42" fmla="*/ 7329055 w 8825346"/>
                <a:gd name="connsiteY42" fmla="*/ 222227 h 1853046"/>
                <a:gd name="connsiteX43" fmla="*/ 7495309 w 8825346"/>
                <a:gd name="connsiteY43" fmla="*/ 693282 h 1853046"/>
                <a:gd name="connsiteX44" fmla="*/ 7675418 w 8825346"/>
                <a:gd name="connsiteY44" fmla="*/ 277645 h 1853046"/>
                <a:gd name="connsiteX45" fmla="*/ 7827818 w 8825346"/>
                <a:gd name="connsiteY45" fmla="*/ 1538409 h 1853046"/>
                <a:gd name="connsiteX46" fmla="*/ 8049491 w 8825346"/>
                <a:gd name="connsiteY46" fmla="*/ 679427 h 1853046"/>
                <a:gd name="connsiteX47" fmla="*/ 8215746 w 8825346"/>
                <a:gd name="connsiteY47" fmla="*/ 305354 h 1853046"/>
                <a:gd name="connsiteX48" fmla="*/ 8340436 w 8825346"/>
                <a:gd name="connsiteY48" fmla="*/ 817973 h 1853046"/>
                <a:gd name="connsiteX49" fmla="*/ 8506691 w 8825346"/>
                <a:gd name="connsiteY49" fmla="*/ 263791 h 1853046"/>
                <a:gd name="connsiteX50" fmla="*/ 8672946 w 8825346"/>
                <a:gd name="connsiteY50" fmla="*/ 762554 h 1853046"/>
                <a:gd name="connsiteX51" fmla="*/ 8825346 w 8825346"/>
                <a:gd name="connsiteY51" fmla="*/ 430045 h 1853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8825346" h="1853046">
                  <a:moveTo>
                    <a:pt x="0" y="430045"/>
                  </a:moveTo>
                  <a:cubicBezTo>
                    <a:pt x="38100" y="371163"/>
                    <a:pt x="76200" y="312282"/>
                    <a:pt x="96982" y="319209"/>
                  </a:cubicBezTo>
                  <a:cubicBezTo>
                    <a:pt x="117764" y="326136"/>
                    <a:pt x="106218" y="466991"/>
                    <a:pt x="124691" y="471609"/>
                  </a:cubicBezTo>
                  <a:cubicBezTo>
                    <a:pt x="143164" y="476227"/>
                    <a:pt x="189345" y="351536"/>
                    <a:pt x="207818" y="346918"/>
                  </a:cubicBezTo>
                  <a:cubicBezTo>
                    <a:pt x="226291" y="342300"/>
                    <a:pt x="212436" y="473918"/>
                    <a:pt x="235527" y="443900"/>
                  </a:cubicBezTo>
                  <a:cubicBezTo>
                    <a:pt x="258618" y="413882"/>
                    <a:pt x="320964" y="162191"/>
                    <a:pt x="346364" y="166809"/>
                  </a:cubicBezTo>
                  <a:cubicBezTo>
                    <a:pt x="371764" y="171427"/>
                    <a:pt x="355600" y="432355"/>
                    <a:pt x="387927" y="471609"/>
                  </a:cubicBezTo>
                  <a:cubicBezTo>
                    <a:pt x="420254" y="510863"/>
                    <a:pt x="503382" y="390790"/>
                    <a:pt x="540327" y="402336"/>
                  </a:cubicBezTo>
                  <a:cubicBezTo>
                    <a:pt x="577273" y="413881"/>
                    <a:pt x="568036" y="540882"/>
                    <a:pt x="609600" y="540882"/>
                  </a:cubicBezTo>
                  <a:cubicBezTo>
                    <a:pt x="651164" y="540882"/>
                    <a:pt x="750455" y="395409"/>
                    <a:pt x="789709" y="402336"/>
                  </a:cubicBezTo>
                  <a:cubicBezTo>
                    <a:pt x="828963" y="409263"/>
                    <a:pt x="805873" y="644790"/>
                    <a:pt x="845127" y="582445"/>
                  </a:cubicBezTo>
                  <a:cubicBezTo>
                    <a:pt x="884381" y="520100"/>
                    <a:pt x="969818" y="23645"/>
                    <a:pt x="1025236" y="28263"/>
                  </a:cubicBezTo>
                  <a:cubicBezTo>
                    <a:pt x="1080654" y="32881"/>
                    <a:pt x="1138381" y="540881"/>
                    <a:pt x="1177636" y="610154"/>
                  </a:cubicBezTo>
                  <a:cubicBezTo>
                    <a:pt x="1216891" y="679427"/>
                    <a:pt x="1170709" y="279954"/>
                    <a:pt x="1260764" y="443900"/>
                  </a:cubicBezTo>
                  <a:cubicBezTo>
                    <a:pt x="1350819" y="607846"/>
                    <a:pt x="1593273" y="1360609"/>
                    <a:pt x="1717964" y="1593827"/>
                  </a:cubicBezTo>
                  <a:cubicBezTo>
                    <a:pt x="1842655" y="1827045"/>
                    <a:pt x="1925782" y="1877845"/>
                    <a:pt x="2008909" y="1843209"/>
                  </a:cubicBezTo>
                  <a:cubicBezTo>
                    <a:pt x="2092036" y="1808573"/>
                    <a:pt x="2147454" y="1506082"/>
                    <a:pt x="2216727" y="1386009"/>
                  </a:cubicBezTo>
                  <a:cubicBezTo>
                    <a:pt x="2286000" y="1265936"/>
                    <a:pt x="2357582" y="1106609"/>
                    <a:pt x="2424546" y="1122773"/>
                  </a:cubicBezTo>
                  <a:cubicBezTo>
                    <a:pt x="2491510" y="1138937"/>
                    <a:pt x="2533073" y="1473755"/>
                    <a:pt x="2618509" y="1482991"/>
                  </a:cubicBezTo>
                  <a:cubicBezTo>
                    <a:pt x="2703945" y="1492227"/>
                    <a:pt x="2865582" y="1289027"/>
                    <a:pt x="2937164" y="1178191"/>
                  </a:cubicBezTo>
                  <a:cubicBezTo>
                    <a:pt x="3008746" y="1067355"/>
                    <a:pt x="2999509" y="917264"/>
                    <a:pt x="3048000" y="817973"/>
                  </a:cubicBezTo>
                  <a:cubicBezTo>
                    <a:pt x="3096491" y="718682"/>
                    <a:pt x="3165764" y="660954"/>
                    <a:pt x="3228109" y="582445"/>
                  </a:cubicBezTo>
                  <a:cubicBezTo>
                    <a:pt x="3290454" y="503936"/>
                    <a:pt x="3366655" y="425427"/>
                    <a:pt x="3422073" y="346918"/>
                  </a:cubicBezTo>
                  <a:cubicBezTo>
                    <a:pt x="3477491" y="268409"/>
                    <a:pt x="3507509" y="74445"/>
                    <a:pt x="3560618" y="111391"/>
                  </a:cubicBezTo>
                  <a:cubicBezTo>
                    <a:pt x="3613727" y="148336"/>
                    <a:pt x="3701473" y="587064"/>
                    <a:pt x="3740727" y="568591"/>
                  </a:cubicBezTo>
                  <a:cubicBezTo>
                    <a:pt x="3779981" y="550118"/>
                    <a:pt x="3756891" y="-20228"/>
                    <a:pt x="3796146" y="554"/>
                  </a:cubicBezTo>
                  <a:cubicBezTo>
                    <a:pt x="3835401" y="21336"/>
                    <a:pt x="3927764" y="633245"/>
                    <a:pt x="3976255" y="693282"/>
                  </a:cubicBezTo>
                  <a:cubicBezTo>
                    <a:pt x="4024746" y="753319"/>
                    <a:pt x="4047837" y="346919"/>
                    <a:pt x="4087091" y="360773"/>
                  </a:cubicBezTo>
                  <a:cubicBezTo>
                    <a:pt x="4126345" y="374627"/>
                    <a:pt x="4147128" y="637864"/>
                    <a:pt x="4211782" y="776409"/>
                  </a:cubicBezTo>
                  <a:cubicBezTo>
                    <a:pt x="4276437" y="914954"/>
                    <a:pt x="4387273" y="1095063"/>
                    <a:pt x="4475018" y="1192045"/>
                  </a:cubicBezTo>
                  <a:cubicBezTo>
                    <a:pt x="4562764" y="1289027"/>
                    <a:pt x="4620491" y="1300573"/>
                    <a:pt x="4738255" y="1358300"/>
                  </a:cubicBezTo>
                  <a:cubicBezTo>
                    <a:pt x="4856019" y="1416027"/>
                    <a:pt x="5054600" y="1538409"/>
                    <a:pt x="5181600" y="1538409"/>
                  </a:cubicBezTo>
                  <a:cubicBezTo>
                    <a:pt x="5308600" y="1538409"/>
                    <a:pt x="5398655" y="1425264"/>
                    <a:pt x="5500255" y="1358300"/>
                  </a:cubicBezTo>
                  <a:cubicBezTo>
                    <a:pt x="5601855" y="1291336"/>
                    <a:pt x="5708073" y="1208209"/>
                    <a:pt x="5791200" y="1136627"/>
                  </a:cubicBezTo>
                  <a:cubicBezTo>
                    <a:pt x="5874327" y="1065045"/>
                    <a:pt x="5936673" y="896482"/>
                    <a:pt x="5999018" y="928809"/>
                  </a:cubicBezTo>
                  <a:cubicBezTo>
                    <a:pt x="6061363" y="961136"/>
                    <a:pt x="6109855" y="1337518"/>
                    <a:pt x="6165273" y="1330591"/>
                  </a:cubicBezTo>
                  <a:cubicBezTo>
                    <a:pt x="6220691" y="1323664"/>
                    <a:pt x="6273800" y="857227"/>
                    <a:pt x="6331527" y="887245"/>
                  </a:cubicBezTo>
                  <a:cubicBezTo>
                    <a:pt x="6389254" y="917263"/>
                    <a:pt x="6440054" y="1538409"/>
                    <a:pt x="6511636" y="1510700"/>
                  </a:cubicBezTo>
                  <a:cubicBezTo>
                    <a:pt x="6583218" y="1482991"/>
                    <a:pt x="6687127" y="804118"/>
                    <a:pt x="6761018" y="720991"/>
                  </a:cubicBezTo>
                  <a:cubicBezTo>
                    <a:pt x="6834909" y="637864"/>
                    <a:pt x="6892637" y="1071972"/>
                    <a:pt x="6954982" y="1011936"/>
                  </a:cubicBezTo>
                  <a:cubicBezTo>
                    <a:pt x="7017327" y="951900"/>
                    <a:pt x="7086600" y="409264"/>
                    <a:pt x="7135091" y="360773"/>
                  </a:cubicBezTo>
                  <a:cubicBezTo>
                    <a:pt x="7183582" y="312282"/>
                    <a:pt x="7213600" y="744082"/>
                    <a:pt x="7245927" y="720991"/>
                  </a:cubicBezTo>
                  <a:cubicBezTo>
                    <a:pt x="7278254" y="697900"/>
                    <a:pt x="7287491" y="226845"/>
                    <a:pt x="7329055" y="222227"/>
                  </a:cubicBezTo>
                  <a:cubicBezTo>
                    <a:pt x="7370619" y="217609"/>
                    <a:pt x="7437582" y="684046"/>
                    <a:pt x="7495309" y="693282"/>
                  </a:cubicBezTo>
                  <a:cubicBezTo>
                    <a:pt x="7553036" y="702518"/>
                    <a:pt x="7620000" y="136791"/>
                    <a:pt x="7675418" y="277645"/>
                  </a:cubicBezTo>
                  <a:cubicBezTo>
                    <a:pt x="7730836" y="418499"/>
                    <a:pt x="7765473" y="1471445"/>
                    <a:pt x="7827818" y="1538409"/>
                  </a:cubicBezTo>
                  <a:cubicBezTo>
                    <a:pt x="7890163" y="1605373"/>
                    <a:pt x="7984836" y="884936"/>
                    <a:pt x="8049491" y="679427"/>
                  </a:cubicBezTo>
                  <a:cubicBezTo>
                    <a:pt x="8114146" y="473918"/>
                    <a:pt x="8167255" y="282263"/>
                    <a:pt x="8215746" y="305354"/>
                  </a:cubicBezTo>
                  <a:cubicBezTo>
                    <a:pt x="8264237" y="328445"/>
                    <a:pt x="8291945" y="824900"/>
                    <a:pt x="8340436" y="817973"/>
                  </a:cubicBezTo>
                  <a:cubicBezTo>
                    <a:pt x="8388927" y="811046"/>
                    <a:pt x="8451273" y="273027"/>
                    <a:pt x="8506691" y="263791"/>
                  </a:cubicBezTo>
                  <a:cubicBezTo>
                    <a:pt x="8562109" y="254555"/>
                    <a:pt x="8619837" y="734845"/>
                    <a:pt x="8672946" y="762554"/>
                  </a:cubicBezTo>
                  <a:cubicBezTo>
                    <a:pt x="8726055" y="790263"/>
                    <a:pt x="8775700" y="610154"/>
                    <a:pt x="8825346" y="430045"/>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34" name="Straight Arrow Connector 33"/>
            <p:cNvCxnSpPr>
              <a:stCxn id="18" idx="2"/>
            </p:cNvCxnSpPr>
            <p:nvPr/>
          </p:nvCxnSpPr>
          <p:spPr>
            <a:xfrm>
              <a:off x="8287510" y="2309010"/>
              <a:ext cx="0" cy="799387"/>
            </a:xfrm>
            <a:prstGeom prst="straightConnector1">
              <a:avLst/>
            </a:prstGeom>
            <a:ln w="38100">
              <a:solidFill>
                <a:srgbClr val="FF0000">
                  <a:alpha val="30196"/>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stCxn id="19" idx="2"/>
            </p:cNvCxnSpPr>
            <p:nvPr/>
          </p:nvCxnSpPr>
          <p:spPr>
            <a:xfrm flipH="1">
              <a:off x="4096928" y="1997913"/>
              <a:ext cx="8491" cy="1237642"/>
            </a:xfrm>
            <a:prstGeom prst="straightConnector1">
              <a:avLst/>
            </a:prstGeom>
            <a:ln w="38100">
              <a:solidFill>
                <a:srgbClr val="FF0000">
                  <a:alpha val="30196"/>
                </a:srgbClr>
              </a:solidFill>
              <a:tailEnd type="triangle"/>
            </a:ln>
          </p:spPr>
          <p:style>
            <a:lnRef idx="1">
              <a:schemeClr val="accent1"/>
            </a:lnRef>
            <a:fillRef idx="0">
              <a:schemeClr val="accent1"/>
            </a:fillRef>
            <a:effectRef idx="0">
              <a:schemeClr val="accent1"/>
            </a:effectRef>
            <a:fontRef idx="minor">
              <a:schemeClr val="tx1"/>
            </a:fontRef>
          </p:style>
        </p:cxnSp>
      </p:grpSp>
      <p:sp>
        <p:nvSpPr>
          <p:cNvPr id="27" name="TextBox 26"/>
          <p:cNvSpPr txBox="1"/>
          <p:nvPr/>
        </p:nvSpPr>
        <p:spPr>
          <a:xfrm>
            <a:off x="6706969" y="3993705"/>
            <a:ext cx="1362658" cy="646331"/>
          </a:xfrm>
          <a:prstGeom prst="rect">
            <a:avLst/>
          </a:prstGeom>
          <a:noFill/>
        </p:spPr>
        <p:txBody>
          <a:bodyPr wrap="square" rtlCol="0">
            <a:spAutoFit/>
          </a:bodyPr>
          <a:lstStyle/>
          <a:p>
            <a:pPr algn="ctr"/>
            <a:r>
              <a:rPr lang="en-US" dirty="0" smtClean="0">
                <a:cs typeface="Arial" pitchFamily="34" charset="0"/>
              </a:rPr>
              <a:t>Redefining the self</a:t>
            </a:r>
            <a:endParaRPr lang="en-AU" dirty="0">
              <a:cs typeface="Arial" pitchFamily="34" charset="0"/>
            </a:endParaRPr>
          </a:p>
        </p:txBody>
      </p:sp>
      <p:sp>
        <p:nvSpPr>
          <p:cNvPr id="29" name="TextBox 28"/>
          <p:cNvSpPr txBox="1"/>
          <p:nvPr/>
        </p:nvSpPr>
        <p:spPr>
          <a:xfrm>
            <a:off x="7495422" y="4706528"/>
            <a:ext cx="1584175" cy="646331"/>
          </a:xfrm>
          <a:prstGeom prst="rect">
            <a:avLst/>
          </a:prstGeom>
          <a:noFill/>
        </p:spPr>
        <p:txBody>
          <a:bodyPr wrap="square" rtlCol="0">
            <a:spAutoFit/>
          </a:bodyPr>
          <a:lstStyle/>
          <a:p>
            <a:pPr algn="ctr"/>
            <a:r>
              <a:rPr lang="en-AU" dirty="0" smtClean="0">
                <a:cs typeface="Arial" pitchFamily="34" charset="0"/>
              </a:rPr>
              <a:t>Finding purpose in life</a:t>
            </a:r>
            <a:endParaRPr lang="en-AU" dirty="0">
              <a:cs typeface="Arial" pitchFamily="34" charset="0"/>
            </a:endParaRPr>
          </a:p>
        </p:txBody>
      </p:sp>
      <p:sp>
        <p:nvSpPr>
          <p:cNvPr id="32" name="TextBox 31"/>
          <p:cNvSpPr txBox="1"/>
          <p:nvPr/>
        </p:nvSpPr>
        <p:spPr>
          <a:xfrm>
            <a:off x="1835696" y="4720960"/>
            <a:ext cx="1444019" cy="369332"/>
          </a:xfrm>
          <a:prstGeom prst="rect">
            <a:avLst/>
          </a:prstGeom>
          <a:noFill/>
        </p:spPr>
        <p:txBody>
          <a:bodyPr wrap="square" rtlCol="0">
            <a:spAutoFit/>
          </a:bodyPr>
          <a:lstStyle/>
          <a:p>
            <a:pPr algn="ctr"/>
            <a:r>
              <a:rPr lang="en-AU" dirty="0" smtClean="0">
                <a:cs typeface="Arial" pitchFamily="34" charset="0"/>
              </a:rPr>
              <a:t>Acceptance</a:t>
            </a:r>
            <a:endParaRPr lang="en-AU" dirty="0">
              <a:cs typeface="Arial" pitchFamily="34" charset="0"/>
            </a:endParaRPr>
          </a:p>
        </p:txBody>
      </p:sp>
      <p:grpSp>
        <p:nvGrpSpPr>
          <p:cNvPr id="22" name="Group 21"/>
          <p:cNvGrpSpPr/>
          <p:nvPr/>
        </p:nvGrpSpPr>
        <p:grpSpPr>
          <a:xfrm>
            <a:off x="2091472" y="5517232"/>
            <a:ext cx="6080928" cy="651130"/>
            <a:chOff x="1083360" y="5420865"/>
            <a:chExt cx="6080928" cy="651130"/>
          </a:xfrm>
        </p:grpSpPr>
        <p:sp>
          <p:nvSpPr>
            <p:cNvPr id="33" name="TextBox 32"/>
            <p:cNvSpPr txBox="1"/>
            <p:nvPr/>
          </p:nvSpPr>
          <p:spPr>
            <a:xfrm>
              <a:off x="1120171" y="5491243"/>
              <a:ext cx="1735888" cy="461665"/>
            </a:xfrm>
            <a:prstGeom prst="rect">
              <a:avLst/>
            </a:prstGeom>
            <a:noFill/>
          </p:spPr>
          <p:txBody>
            <a:bodyPr wrap="square" rtlCol="0">
              <a:spAutoFit/>
            </a:bodyPr>
            <a:lstStyle/>
            <a:p>
              <a:pPr algn="ctr"/>
              <a:r>
                <a:rPr lang="en-US" sz="2400" b="1" dirty="0" smtClean="0"/>
                <a:t>Depression</a:t>
              </a:r>
              <a:endParaRPr lang="en-AU" sz="2400" b="1" dirty="0"/>
            </a:p>
          </p:txBody>
        </p:sp>
        <p:sp>
          <p:nvSpPr>
            <p:cNvPr id="36" name="TextBox 35"/>
            <p:cNvSpPr txBox="1"/>
            <p:nvPr/>
          </p:nvSpPr>
          <p:spPr>
            <a:xfrm>
              <a:off x="3340168" y="5491243"/>
              <a:ext cx="1735888" cy="461665"/>
            </a:xfrm>
            <a:prstGeom prst="rect">
              <a:avLst/>
            </a:prstGeom>
            <a:noFill/>
          </p:spPr>
          <p:txBody>
            <a:bodyPr wrap="square" rtlCol="0">
              <a:spAutoFit/>
            </a:bodyPr>
            <a:lstStyle/>
            <a:p>
              <a:pPr algn="ctr"/>
              <a:r>
                <a:rPr lang="en-US" sz="2400" b="1" dirty="0" smtClean="0"/>
                <a:t>Anxiety</a:t>
              </a:r>
              <a:endParaRPr lang="en-AU" sz="2400" b="1" dirty="0"/>
            </a:p>
          </p:txBody>
        </p:sp>
        <p:sp>
          <p:nvSpPr>
            <p:cNvPr id="38" name="TextBox 37"/>
            <p:cNvSpPr txBox="1"/>
            <p:nvPr/>
          </p:nvSpPr>
          <p:spPr>
            <a:xfrm>
              <a:off x="5428400" y="5491242"/>
              <a:ext cx="1735888" cy="461665"/>
            </a:xfrm>
            <a:prstGeom prst="rect">
              <a:avLst/>
            </a:prstGeom>
            <a:noFill/>
          </p:spPr>
          <p:txBody>
            <a:bodyPr wrap="square" rtlCol="0">
              <a:spAutoFit/>
            </a:bodyPr>
            <a:lstStyle/>
            <a:p>
              <a:pPr algn="ctr"/>
              <a:r>
                <a:rPr lang="en-US" sz="2400" b="1" dirty="0" smtClean="0"/>
                <a:t>Trauma</a:t>
              </a:r>
              <a:endParaRPr lang="en-AU" sz="2400" b="1" dirty="0"/>
            </a:p>
          </p:txBody>
        </p:sp>
        <p:sp>
          <p:nvSpPr>
            <p:cNvPr id="4" name="Rectangle 3"/>
            <p:cNvSpPr/>
            <p:nvPr/>
          </p:nvSpPr>
          <p:spPr>
            <a:xfrm>
              <a:off x="1083360" y="5420865"/>
              <a:ext cx="6044117" cy="651130"/>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Tree>
    <p:extLst>
      <p:ext uri="{BB962C8B-B14F-4D97-AF65-F5344CB8AC3E}">
        <p14:creationId xmlns:p14="http://schemas.microsoft.com/office/powerpoint/2010/main" val="2949506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1" grpId="0"/>
      <p:bldP spid="27" grpId="0"/>
      <p:bldP spid="29" grpId="0"/>
      <p:bldP spid="3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journey of life</a:t>
            </a:r>
            <a:endParaRPr lang="en-AU" dirty="0"/>
          </a:p>
        </p:txBody>
      </p:sp>
      <p:sp>
        <p:nvSpPr>
          <p:cNvPr id="7" name="TextBox 6"/>
          <p:cNvSpPr txBox="1"/>
          <p:nvPr/>
        </p:nvSpPr>
        <p:spPr>
          <a:xfrm>
            <a:off x="2981223" y="4420562"/>
            <a:ext cx="1440160" cy="646331"/>
          </a:xfrm>
          <a:prstGeom prst="rect">
            <a:avLst/>
          </a:prstGeom>
          <a:noFill/>
        </p:spPr>
        <p:txBody>
          <a:bodyPr wrap="square" rtlCol="0">
            <a:spAutoFit/>
          </a:bodyPr>
          <a:lstStyle/>
          <a:p>
            <a:pPr algn="ctr"/>
            <a:r>
              <a:rPr lang="en-US" dirty="0" smtClean="0"/>
              <a:t>Deterioration in vision</a:t>
            </a:r>
            <a:endParaRPr lang="en-AU" dirty="0"/>
          </a:p>
        </p:txBody>
      </p:sp>
      <p:sp>
        <p:nvSpPr>
          <p:cNvPr id="9" name="TextBox 8"/>
          <p:cNvSpPr txBox="1"/>
          <p:nvPr/>
        </p:nvSpPr>
        <p:spPr>
          <a:xfrm>
            <a:off x="7380312" y="4660556"/>
            <a:ext cx="1440160" cy="1200329"/>
          </a:xfrm>
          <a:prstGeom prst="rect">
            <a:avLst/>
          </a:prstGeom>
          <a:noFill/>
        </p:spPr>
        <p:txBody>
          <a:bodyPr wrap="square" rtlCol="0">
            <a:spAutoFit/>
          </a:bodyPr>
          <a:lstStyle/>
          <a:p>
            <a:pPr algn="ctr"/>
            <a:r>
              <a:rPr lang="en-US" dirty="0" smtClean="0"/>
              <a:t>Natural aging impacting deterioration in vision</a:t>
            </a:r>
            <a:endParaRPr lang="en-AU" dirty="0"/>
          </a:p>
        </p:txBody>
      </p:sp>
      <p:sp>
        <p:nvSpPr>
          <p:cNvPr id="10" name="TextBox 9"/>
          <p:cNvSpPr txBox="1"/>
          <p:nvPr/>
        </p:nvSpPr>
        <p:spPr>
          <a:xfrm>
            <a:off x="5220072" y="5114166"/>
            <a:ext cx="1440160" cy="1477328"/>
          </a:xfrm>
          <a:prstGeom prst="rect">
            <a:avLst/>
          </a:prstGeom>
          <a:noFill/>
        </p:spPr>
        <p:txBody>
          <a:bodyPr wrap="square" rtlCol="0">
            <a:spAutoFit/>
          </a:bodyPr>
          <a:lstStyle/>
          <a:p>
            <a:pPr algn="ctr"/>
            <a:r>
              <a:rPr lang="en-US" dirty="0" smtClean="0"/>
              <a:t>Natural life stressors impacting deterioration in vision</a:t>
            </a:r>
            <a:endParaRPr lang="en-AU" dirty="0"/>
          </a:p>
        </p:txBody>
      </p:sp>
      <p:grpSp>
        <p:nvGrpSpPr>
          <p:cNvPr id="67" name="Group 66"/>
          <p:cNvGrpSpPr/>
          <p:nvPr/>
        </p:nvGrpSpPr>
        <p:grpSpPr>
          <a:xfrm>
            <a:off x="179512" y="2700715"/>
            <a:ext cx="8909381" cy="2581518"/>
            <a:chOff x="179512" y="2700715"/>
            <a:chExt cx="8909381" cy="2581518"/>
          </a:xfrm>
        </p:grpSpPr>
        <p:cxnSp>
          <p:nvCxnSpPr>
            <p:cNvPr id="5" name="Straight Arrow Connector 4"/>
            <p:cNvCxnSpPr/>
            <p:nvPr/>
          </p:nvCxnSpPr>
          <p:spPr>
            <a:xfrm>
              <a:off x="179512" y="3279367"/>
              <a:ext cx="8784976"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1115616" y="3654046"/>
              <a:ext cx="1440160" cy="369332"/>
            </a:xfrm>
            <a:prstGeom prst="rect">
              <a:avLst/>
            </a:prstGeom>
            <a:noFill/>
          </p:spPr>
          <p:txBody>
            <a:bodyPr wrap="square" rtlCol="0">
              <a:spAutoFit/>
            </a:bodyPr>
            <a:lstStyle/>
            <a:p>
              <a:pPr algn="ctr"/>
              <a:r>
                <a:rPr lang="en-US" dirty="0" smtClean="0"/>
                <a:t>Diagnosed </a:t>
              </a:r>
              <a:endParaRPr lang="en-AU" dirty="0"/>
            </a:p>
          </p:txBody>
        </p:sp>
        <p:sp>
          <p:nvSpPr>
            <p:cNvPr id="14" name="Freeform 13"/>
            <p:cNvSpPr/>
            <p:nvPr/>
          </p:nvSpPr>
          <p:spPr>
            <a:xfrm>
              <a:off x="191069" y="2700715"/>
              <a:ext cx="8897824" cy="2581518"/>
            </a:xfrm>
            <a:custGeom>
              <a:avLst/>
              <a:gdLst>
                <a:gd name="connsiteX0" fmla="*/ 0 w 8897824"/>
                <a:gd name="connsiteY0" fmla="*/ 574748 h 2581518"/>
                <a:gd name="connsiteX1" fmla="*/ 109182 w 8897824"/>
                <a:gd name="connsiteY1" fmla="*/ 356384 h 2581518"/>
                <a:gd name="connsiteX2" fmla="*/ 218364 w 8897824"/>
                <a:gd name="connsiteY2" fmla="*/ 752169 h 2581518"/>
                <a:gd name="connsiteX3" fmla="*/ 382137 w 8897824"/>
                <a:gd name="connsiteY3" fmla="*/ 301792 h 2581518"/>
                <a:gd name="connsiteX4" fmla="*/ 600501 w 8897824"/>
                <a:gd name="connsiteY4" fmla="*/ 793112 h 2581518"/>
                <a:gd name="connsiteX5" fmla="*/ 846161 w 8897824"/>
                <a:gd name="connsiteY5" fmla="*/ 138019 h 2581518"/>
                <a:gd name="connsiteX6" fmla="*/ 1009934 w 8897824"/>
                <a:gd name="connsiteY6" fmla="*/ 793112 h 2581518"/>
                <a:gd name="connsiteX7" fmla="*/ 1091821 w 8897824"/>
                <a:gd name="connsiteY7" fmla="*/ 492861 h 2581518"/>
                <a:gd name="connsiteX8" fmla="*/ 1228298 w 8897824"/>
                <a:gd name="connsiteY8" fmla="*/ 806760 h 2581518"/>
                <a:gd name="connsiteX9" fmla="*/ 1337480 w 8897824"/>
                <a:gd name="connsiteY9" fmla="*/ 506509 h 2581518"/>
                <a:gd name="connsiteX10" fmla="*/ 1378424 w 8897824"/>
                <a:gd name="connsiteY10" fmla="*/ 670282 h 2581518"/>
                <a:gd name="connsiteX11" fmla="*/ 1460310 w 8897824"/>
                <a:gd name="connsiteY11" fmla="*/ 492861 h 2581518"/>
                <a:gd name="connsiteX12" fmla="*/ 1542197 w 8897824"/>
                <a:gd name="connsiteY12" fmla="*/ 752169 h 2581518"/>
                <a:gd name="connsiteX13" fmla="*/ 1610435 w 8897824"/>
                <a:gd name="connsiteY13" fmla="*/ 438270 h 2581518"/>
                <a:gd name="connsiteX14" fmla="*/ 1719618 w 8897824"/>
                <a:gd name="connsiteY14" fmla="*/ 738521 h 2581518"/>
                <a:gd name="connsiteX15" fmla="*/ 1801504 w 8897824"/>
                <a:gd name="connsiteY15" fmla="*/ 329088 h 2581518"/>
                <a:gd name="connsiteX16" fmla="*/ 1897038 w 8897824"/>
                <a:gd name="connsiteY16" fmla="*/ 997828 h 2581518"/>
                <a:gd name="connsiteX17" fmla="*/ 1978925 w 8897824"/>
                <a:gd name="connsiteY17" fmla="*/ 629339 h 2581518"/>
                <a:gd name="connsiteX18" fmla="*/ 2074459 w 8897824"/>
                <a:gd name="connsiteY18" fmla="*/ 451918 h 2581518"/>
                <a:gd name="connsiteX19" fmla="*/ 2074459 w 8897824"/>
                <a:gd name="connsiteY19" fmla="*/ 697578 h 2581518"/>
                <a:gd name="connsiteX20" fmla="*/ 2197289 w 8897824"/>
                <a:gd name="connsiteY20" fmla="*/ 1093363 h 2581518"/>
                <a:gd name="connsiteX21" fmla="*/ 2306471 w 8897824"/>
                <a:gd name="connsiteY21" fmla="*/ 1202545 h 2581518"/>
                <a:gd name="connsiteX22" fmla="*/ 2483892 w 8897824"/>
                <a:gd name="connsiteY22" fmla="*/ 929589 h 2581518"/>
                <a:gd name="connsiteX23" fmla="*/ 2565779 w 8897824"/>
                <a:gd name="connsiteY23" fmla="*/ 1107010 h 2581518"/>
                <a:gd name="connsiteX24" fmla="*/ 2702256 w 8897824"/>
                <a:gd name="connsiteY24" fmla="*/ 697578 h 2581518"/>
                <a:gd name="connsiteX25" fmla="*/ 2784143 w 8897824"/>
                <a:gd name="connsiteY25" fmla="*/ 506509 h 2581518"/>
                <a:gd name="connsiteX26" fmla="*/ 2893325 w 8897824"/>
                <a:gd name="connsiteY26" fmla="*/ 738521 h 2581518"/>
                <a:gd name="connsiteX27" fmla="*/ 2975212 w 8897824"/>
                <a:gd name="connsiteY27" fmla="*/ 260849 h 2581518"/>
                <a:gd name="connsiteX28" fmla="*/ 3084394 w 8897824"/>
                <a:gd name="connsiteY28" fmla="*/ 724873 h 2581518"/>
                <a:gd name="connsiteX29" fmla="*/ 3261815 w 8897824"/>
                <a:gd name="connsiteY29" fmla="*/ 997828 h 2581518"/>
                <a:gd name="connsiteX30" fmla="*/ 3466531 w 8897824"/>
                <a:gd name="connsiteY30" fmla="*/ 1434557 h 2581518"/>
                <a:gd name="connsiteX31" fmla="*/ 3739486 w 8897824"/>
                <a:gd name="connsiteY31" fmla="*/ 1748455 h 2581518"/>
                <a:gd name="connsiteX32" fmla="*/ 3930555 w 8897824"/>
                <a:gd name="connsiteY32" fmla="*/ 1270784 h 2581518"/>
                <a:gd name="connsiteX33" fmla="*/ 4053385 w 8897824"/>
                <a:gd name="connsiteY33" fmla="*/ 984181 h 2581518"/>
                <a:gd name="connsiteX34" fmla="*/ 4203510 w 8897824"/>
                <a:gd name="connsiteY34" fmla="*/ 1448204 h 2581518"/>
                <a:gd name="connsiteX35" fmla="*/ 4339988 w 8897824"/>
                <a:gd name="connsiteY35" fmla="*/ 861351 h 2581518"/>
                <a:gd name="connsiteX36" fmla="*/ 4503761 w 8897824"/>
                <a:gd name="connsiteY36" fmla="*/ 1147954 h 2581518"/>
                <a:gd name="connsiteX37" fmla="*/ 4558352 w 8897824"/>
                <a:gd name="connsiteY37" fmla="*/ 465566 h 2581518"/>
                <a:gd name="connsiteX38" fmla="*/ 4667534 w 8897824"/>
                <a:gd name="connsiteY38" fmla="*/ 724873 h 2581518"/>
                <a:gd name="connsiteX39" fmla="*/ 4735773 w 8897824"/>
                <a:gd name="connsiteY39" fmla="*/ 301792 h 2581518"/>
                <a:gd name="connsiteX40" fmla="*/ 4872250 w 8897824"/>
                <a:gd name="connsiteY40" fmla="*/ 779464 h 2581518"/>
                <a:gd name="connsiteX41" fmla="*/ 4995080 w 8897824"/>
                <a:gd name="connsiteY41" fmla="*/ 56133 h 2581518"/>
                <a:gd name="connsiteX42" fmla="*/ 5199797 w 8897824"/>
                <a:gd name="connsiteY42" fmla="*/ 956885 h 2581518"/>
                <a:gd name="connsiteX43" fmla="*/ 5404513 w 8897824"/>
                <a:gd name="connsiteY43" fmla="*/ 506509 h 2581518"/>
                <a:gd name="connsiteX44" fmla="*/ 5609230 w 8897824"/>
                <a:gd name="connsiteY44" fmla="*/ 1352670 h 2581518"/>
                <a:gd name="connsiteX45" fmla="*/ 5841241 w 8897824"/>
                <a:gd name="connsiteY45" fmla="*/ 2076001 h 2581518"/>
                <a:gd name="connsiteX46" fmla="*/ 6141492 w 8897824"/>
                <a:gd name="connsiteY46" fmla="*/ 1366318 h 2581518"/>
                <a:gd name="connsiteX47" fmla="*/ 6359856 w 8897824"/>
                <a:gd name="connsiteY47" fmla="*/ 2580969 h 2581518"/>
                <a:gd name="connsiteX48" fmla="*/ 6550925 w 8897824"/>
                <a:gd name="connsiteY48" fmla="*/ 1516443 h 2581518"/>
                <a:gd name="connsiteX49" fmla="*/ 6714698 w 8897824"/>
                <a:gd name="connsiteY49" fmla="*/ 1066067 h 2581518"/>
                <a:gd name="connsiteX50" fmla="*/ 6823880 w 8897824"/>
                <a:gd name="connsiteY50" fmla="*/ 1475500 h 2581518"/>
                <a:gd name="connsiteX51" fmla="*/ 6987653 w 8897824"/>
                <a:gd name="connsiteY51" fmla="*/ 492861 h 2581518"/>
                <a:gd name="connsiteX52" fmla="*/ 7083188 w 8897824"/>
                <a:gd name="connsiteY52" fmla="*/ 793112 h 2581518"/>
                <a:gd name="connsiteX53" fmla="*/ 7151427 w 8897824"/>
                <a:gd name="connsiteY53" fmla="*/ 288145 h 2581518"/>
                <a:gd name="connsiteX54" fmla="*/ 7328847 w 8897824"/>
                <a:gd name="connsiteY54" fmla="*/ 711225 h 2581518"/>
                <a:gd name="connsiteX55" fmla="*/ 7397086 w 8897824"/>
                <a:gd name="connsiteY55" fmla="*/ 1542 h 2581518"/>
                <a:gd name="connsiteX56" fmla="*/ 7574507 w 8897824"/>
                <a:gd name="connsiteY56" fmla="*/ 943237 h 2581518"/>
                <a:gd name="connsiteX57" fmla="*/ 7738280 w 8897824"/>
                <a:gd name="connsiteY57" fmla="*/ 438270 h 2581518"/>
                <a:gd name="connsiteX58" fmla="*/ 7970292 w 8897824"/>
                <a:gd name="connsiteY58" fmla="*/ 1407261 h 2581518"/>
                <a:gd name="connsiteX59" fmla="*/ 8297838 w 8897824"/>
                <a:gd name="connsiteY59" fmla="*/ 1898581 h 2581518"/>
                <a:gd name="connsiteX60" fmla="*/ 8516203 w 8897824"/>
                <a:gd name="connsiteY60" fmla="*/ 1038772 h 2581518"/>
                <a:gd name="connsiteX61" fmla="*/ 8748215 w 8897824"/>
                <a:gd name="connsiteY61" fmla="*/ 1816694 h 2581518"/>
                <a:gd name="connsiteX62" fmla="*/ 8884692 w 8897824"/>
                <a:gd name="connsiteY62" fmla="*/ 656634 h 2581518"/>
                <a:gd name="connsiteX63" fmla="*/ 8884692 w 8897824"/>
                <a:gd name="connsiteY63" fmla="*/ 574748 h 2581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8897824" h="2581518">
                  <a:moveTo>
                    <a:pt x="0" y="574748"/>
                  </a:moveTo>
                  <a:cubicBezTo>
                    <a:pt x="36394" y="450781"/>
                    <a:pt x="72788" y="326814"/>
                    <a:pt x="109182" y="356384"/>
                  </a:cubicBezTo>
                  <a:cubicBezTo>
                    <a:pt x="145576" y="385954"/>
                    <a:pt x="172872" y="761268"/>
                    <a:pt x="218364" y="752169"/>
                  </a:cubicBezTo>
                  <a:cubicBezTo>
                    <a:pt x="263856" y="743070"/>
                    <a:pt x="318447" y="294968"/>
                    <a:pt x="382137" y="301792"/>
                  </a:cubicBezTo>
                  <a:cubicBezTo>
                    <a:pt x="445827" y="308616"/>
                    <a:pt x="523164" y="820407"/>
                    <a:pt x="600501" y="793112"/>
                  </a:cubicBezTo>
                  <a:cubicBezTo>
                    <a:pt x="677838" y="765817"/>
                    <a:pt x="777922" y="138019"/>
                    <a:pt x="846161" y="138019"/>
                  </a:cubicBezTo>
                  <a:cubicBezTo>
                    <a:pt x="914400" y="138019"/>
                    <a:pt x="968991" y="733972"/>
                    <a:pt x="1009934" y="793112"/>
                  </a:cubicBezTo>
                  <a:cubicBezTo>
                    <a:pt x="1050877" y="852252"/>
                    <a:pt x="1055427" y="490586"/>
                    <a:pt x="1091821" y="492861"/>
                  </a:cubicBezTo>
                  <a:cubicBezTo>
                    <a:pt x="1128215" y="495136"/>
                    <a:pt x="1187355" y="804485"/>
                    <a:pt x="1228298" y="806760"/>
                  </a:cubicBezTo>
                  <a:cubicBezTo>
                    <a:pt x="1269241" y="809035"/>
                    <a:pt x="1312459" y="529255"/>
                    <a:pt x="1337480" y="506509"/>
                  </a:cubicBezTo>
                  <a:cubicBezTo>
                    <a:pt x="1362501" y="483763"/>
                    <a:pt x="1357952" y="672557"/>
                    <a:pt x="1378424" y="670282"/>
                  </a:cubicBezTo>
                  <a:cubicBezTo>
                    <a:pt x="1398896" y="668007"/>
                    <a:pt x="1433015" y="479213"/>
                    <a:pt x="1460310" y="492861"/>
                  </a:cubicBezTo>
                  <a:cubicBezTo>
                    <a:pt x="1487606" y="506509"/>
                    <a:pt x="1517176" y="761267"/>
                    <a:pt x="1542197" y="752169"/>
                  </a:cubicBezTo>
                  <a:cubicBezTo>
                    <a:pt x="1567218" y="743071"/>
                    <a:pt x="1580865" y="440545"/>
                    <a:pt x="1610435" y="438270"/>
                  </a:cubicBezTo>
                  <a:cubicBezTo>
                    <a:pt x="1640005" y="435995"/>
                    <a:pt x="1687773" y="756718"/>
                    <a:pt x="1719618" y="738521"/>
                  </a:cubicBezTo>
                  <a:cubicBezTo>
                    <a:pt x="1751463" y="720324"/>
                    <a:pt x="1771934" y="285870"/>
                    <a:pt x="1801504" y="329088"/>
                  </a:cubicBezTo>
                  <a:cubicBezTo>
                    <a:pt x="1831074" y="372306"/>
                    <a:pt x="1867468" y="947786"/>
                    <a:pt x="1897038" y="997828"/>
                  </a:cubicBezTo>
                  <a:cubicBezTo>
                    <a:pt x="1926608" y="1047870"/>
                    <a:pt x="1949355" y="720324"/>
                    <a:pt x="1978925" y="629339"/>
                  </a:cubicBezTo>
                  <a:cubicBezTo>
                    <a:pt x="2008495" y="538354"/>
                    <a:pt x="2058537" y="440545"/>
                    <a:pt x="2074459" y="451918"/>
                  </a:cubicBezTo>
                  <a:cubicBezTo>
                    <a:pt x="2090381" y="463291"/>
                    <a:pt x="2053987" y="590671"/>
                    <a:pt x="2074459" y="697578"/>
                  </a:cubicBezTo>
                  <a:cubicBezTo>
                    <a:pt x="2094931" y="804486"/>
                    <a:pt x="2158620" y="1009202"/>
                    <a:pt x="2197289" y="1093363"/>
                  </a:cubicBezTo>
                  <a:cubicBezTo>
                    <a:pt x="2235958" y="1177524"/>
                    <a:pt x="2258704" y="1229841"/>
                    <a:pt x="2306471" y="1202545"/>
                  </a:cubicBezTo>
                  <a:cubicBezTo>
                    <a:pt x="2354238" y="1175249"/>
                    <a:pt x="2440674" y="945512"/>
                    <a:pt x="2483892" y="929589"/>
                  </a:cubicBezTo>
                  <a:cubicBezTo>
                    <a:pt x="2527110" y="913667"/>
                    <a:pt x="2529385" y="1145679"/>
                    <a:pt x="2565779" y="1107010"/>
                  </a:cubicBezTo>
                  <a:cubicBezTo>
                    <a:pt x="2602173" y="1068342"/>
                    <a:pt x="2665862" y="797662"/>
                    <a:pt x="2702256" y="697578"/>
                  </a:cubicBezTo>
                  <a:cubicBezTo>
                    <a:pt x="2738650" y="597494"/>
                    <a:pt x="2752298" y="499685"/>
                    <a:pt x="2784143" y="506509"/>
                  </a:cubicBezTo>
                  <a:cubicBezTo>
                    <a:pt x="2815988" y="513333"/>
                    <a:pt x="2861480" y="779464"/>
                    <a:pt x="2893325" y="738521"/>
                  </a:cubicBezTo>
                  <a:cubicBezTo>
                    <a:pt x="2925170" y="697578"/>
                    <a:pt x="2943367" y="263124"/>
                    <a:pt x="2975212" y="260849"/>
                  </a:cubicBezTo>
                  <a:cubicBezTo>
                    <a:pt x="3007057" y="258574"/>
                    <a:pt x="3036627" y="602043"/>
                    <a:pt x="3084394" y="724873"/>
                  </a:cubicBezTo>
                  <a:cubicBezTo>
                    <a:pt x="3132161" y="847703"/>
                    <a:pt x="3198126" y="879547"/>
                    <a:pt x="3261815" y="997828"/>
                  </a:cubicBezTo>
                  <a:cubicBezTo>
                    <a:pt x="3325504" y="1116109"/>
                    <a:pt x="3386919" y="1309453"/>
                    <a:pt x="3466531" y="1434557"/>
                  </a:cubicBezTo>
                  <a:cubicBezTo>
                    <a:pt x="3546143" y="1559662"/>
                    <a:pt x="3662149" y="1775750"/>
                    <a:pt x="3739486" y="1748455"/>
                  </a:cubicBezTo>
                  <a:cubicBezTo>
                    <a:pt x="3816823" y="1721160"/>
                    <a:pt x="3878239" y="1398163"/>
                    <a:pt x="3930555" y="1270784"/>
                  </a:cubicBezTo>
                  <a:cubicBezTo>
                    <a:pt x="3982871" y="1143405"/>
                    <a:pt x="4007893" y="954611"/>
                    <a:pt x="4053385" y="984181"/>
                  </a:cubicBezTo>
                  <a:cubicBezTo>
                    <a:pt x="4098877" y="1013751"/>
                    <a:pt x="4155743" y="1468676"/>
                    <a:pt x="4203510" y="1448204"/>
                  </a:cubicBezTo>
                  <a:cubicBezTo>
                    <a:pt x="4251277" y="1427732"/>
                    <a:pt x="4289946" y="911393"/>
                    <a:pt x="4339988" y="861351"/>
                  </a:cubicBezTo>
                  <a:cubicBezTo>
                    <a:pt x="4390030" y="811309"/>
                    <a:pt x="4467367" y="1213918"/>
                    <a:pt x="4503761" y="1147954"/>
                  </a:cubicBezTo>
                  <a:cubicBezTo>
                    <a:pt x="4540155" y="1081990"/>
                    <a:pt x="4531057" y="536079"/>
                    <a:pt x="4558352" y="465566"/>
                  </a:cubicBezTo>
                  <a:cubicBezTo>
                    <a:pt x="4585647" y="395053"/>
                    <a:pt x="4637964" y="752169"/>
                    <a:pt x="4667534" y="724873"/>
                  </a:cubicBezTo>
                  <a:cubicBezTo>
                    <a:pt x="4697104" y="697577"/>
                    <a:pt x="4701654" y="292694"/>
                    <a:pt x="4735773" y="301792"/>
                  </a:cubicBezTo>
                  <a:cubicBezTo>
                    <a:pt x="4769892" y="310890"/>
                    <a:pt x="4829032" y="820407"/>
                    <a:pt x="4872250" y="779464"/>
                  </a:cubicBezTo>
                  <a:cubicBezTo>
                    <a:pt x="4915468" y="738521"/>
                    <a:pt x="4940489" y="26563"/>
                    <a:pt x="4995080" y="56133"/>
                  </a:cubicBezTo>
                  <a:cubicBezTo>
                    <a:pt x="5049671" y="85703"/>
                    <a:pt x="5131558" y="881822"/>
                    <a:pt x="5199797" y="956885"/>
                  </a:cubicBezTo>
                  <a:cubicBezTo>
                    <a:pt x="5268036" y="1031948"/>
                    <a:pt x="5336274" y="440545"/>
                    <a:pt x="5404513" y="506509"/>
                  </a:cubicBezTo>
                  <a:cubicBezTo>
                    <a:pt x="5472752" y="572473"/>
                    <a:pt x="5536442" y="1091088"/>
                    <a:pt x="5609230" y="1352670"/>
                  </a:cubicBezTo>
                  <a:cubicBezTo>
                    <a:pt x="5682018" y="1614252"/>
                    <a:pt x="5752531" y="2073726"/>
                    <a:pt x="5841241" y="2076001"/>
                  </a:cubicBezTo>
                  <a:cubicBezTo>
                    <a:pt x="5929951" y="2078276"/>
                    <a:pt x="6055056" y="1282157"/>
                    <a:pt x="6141492" y="1366318"/>
                  </a:cubicBezTo>
                  <a:cubicBezTo>
                    <a:pt x="6227928" y="1450479"/>
                    <a:pt x="6291617" y="2555948"/>
                    <a:pt x="6359856" y="2580969"/>
                  </a:cubicBezTo>
                  <a:cubicBezTo>
                    <a:pt x="6428095" y="2605990"/>
                    <a:pt x="6491785" y="1768927"/>
                    <a:pt x="6550925" y="1516443"/>
                  </a:cubicBezTo>
                  <a:cubicBezTo>
                    <a:pt x="6610065" y="1263959"/>
                    <a:pt x="6669206" y="1072891"/>
                    <a:pt x="6714698" y="1066067"/>
                  </a:cubicBezTo>
                  <a:cubicBezTo>
                    <a:pt x="6760191" y="1059243"/>
                    <a:pt x="6778388" y="1571034"/>
                    <a:pt x="6823880" y="1475500"/>
                  </a:cubicBezTo>
                  <a:cubicBezTo>
                    <a:pt x="6869372" y="1379966"/>
                    <a:pt x="6944435" y="606592"/>
                    <a:pt x="6987653" y="492861"/>
                  </a:cubicBezTo>
                  <a:cubicBezTo>
                    <a:pt x="7030871" y="379130"/>
                    <a:pt x="7055892" y="827231"/>
                    <a:pt x="7083188" y="793112"/>
                  </a:cubicBezTo>
                  <a:cubicBezTo>
                    <a:pt x="7110484" y="758993"/>
                    <a:pt x="7110484" y="301793"/>
                    <a:pt x="7151427" y="288145"/>
                  </a:cubicBezTo>
                  <a:cubicBezTo>
                    <a:pt x="7192370" y="274497"/>
                    <a:pt x="7287904" y="758992"/>
                    <a:pt x="7328847" y="711225"/>
                  </a:cubicBezTo>
                  <a:cubicBezTo>
                    <a:pt x="7369790" y="663458"/>
                    <a:pt x="7356143" y="-37127"/>
                    <a:pt x="7397086" y="1542"/>
                  </a:cubicBezTo>
                  <a:cubicBezTo>
                    <a:pt x="7438029" y="40211"/>
                    <a:pt x="7517641" y="870449"/>
                    <a:pt x="7574507" y="943237"/>
                  </a:cubicBezTo>
                  <a:cubicBezTo>
                    <a:pt x="7631373" y="1016025"/>
                    <a:pt x="7672316" y="360933"/>
                    <a:pt x="7738280" y="438270"/>
                  </a:cubicBezTo>
                  <a:cubicBezTo>
                    <a:pt x="7804244" y="515607"/>
                    <a:pt x="7877032" y="1163876"/>
                    <a:pt x="7970292" y="1407261"/>
                  </a:cubicBezTo>
                  <a:cubicBezTo>
                    <a:pt x="8063552" y="1650646"/>
                    <a:pt x="8206853" y="1959996"/>
                    <a:pt x="8297838" y="1898581"/>
                  </a:cubicBezTo>
                  <a:cubicBezTo>
                    <a:pt x="8388823" y="1837166"/>
                    <a:pt x="8441140" y="1052420"/>
                    <a:pt x="8516203" y="1038772"/>
                  </a:cubicBezTo>
                  <a:cubicBezTo>
                    <a:pt x="8591266" y="1025124"/>
                    <a:pt x="8686800" y="1880384"/>
                    <a:pt x="8748215" y="1816694"/>
                  </a:cubicBezTo>
                  <a:cubicBezTo>
                    <a:pt x="8809630" y="1753004"/>
                    <a:pt x="8861946" y="863625"/>
                    <a:pt x="8884692" y="656634"/>
                  </a:cubicBezTo>
                  <a:cubicBezTo>
                    <a:pt x="8907438" y="449643"/>
                    <a:pt x="8896065" y="512195"/>
                    <a:pt x="8884692" y="574748"/>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grpSp>
        <p:nvGrpSpPr>
          <p:cNvPr id="69" name="Group 68"/>
          <p:cNvGrpSpPr/>
          <p:nvPr/>
        </p:nvGrpSpPr>
        <p:grpSpPr>
          <a:xfrm>
            <a:off x="5643269" y="1750316"/>
            <a:ext cx="1737043" cy="3531368"/>
            <a:chOff x="5643269" y="1750316"/>
            <a:chExt cx="1737043" cy="3531368"/>
          </a:xfrm>
        </p:grpSpPr>
        <p:pic>
          <p:nvPicPr>
            <p:cNvPr id="41" name="Picture 40"/>
            <p:cNvPicPr>
              <a:picLocks noChangeAspect="1"/>
            </p:cNvPicPr>
            <p:nvPr/>
          </p:nvPicPr>
          <p:blipFill>
            <a:blip r:embed="rId3"/>
            <a:stretch>
              <a:fillRect/>
            </a:stretch>
          </p:blipFill>
          <p:spPr>
            <a:xfrm>
              <a:off x="5643269" y="1750316"/>
              <a:ext cx="1737043" cy="1067463"/>
            </a:xfrm>
            <a:prstGeom prst="rect">
              <a:avLst/>
            </a:prstGeom>
            <a:ln>
              <a:solidFill>
                <a:srgbClr val="C00000"/>
              </a:solidFill>
            </a:ln>
          </p:spPr>
        </p:pic>
        <p:cxnSp>
          <p:nvCxnSpPr>
            <p:cNvPr id="52" name="Straight Connector 51"/>
            <p:cNvCxnSpPr>
              <a:stCxn id="41" idx="2"/>
              <a:endCxn id="14" idx="47"/>
            </p:cNvCxnSpPr>
            <p:nvPr/>
          </p:nvCxnSpPr>
          <p:spPr>
            <a:xfrm>
              <a:off x="6511791" y="2817779"/>
              <a:ext cx="39134" cy="2463905"/>
            </a:xfrm>
            <a:prstGeom prst="line">
              <a:avLst/>
            </a:prstGeom>
            <a:ln w="38100">
              <a:solidFill>
                <a:srgbClr val="C00000"/>
              </a:solidFill>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70" name="Group 69"/>
          <p:cNvGrpSpPr/>
          <p:nvPr/>
        </p:nvGrpSpPr>
        <p:grpSpPr>
          <a:xfrm>
            <a:off x="7351850" y="547078"/>
            <a:ext cx="1737043" cy="4113478"/>
            <a:chOff x="7351850" y="547078"/>
            <a:chExt cx="1737043" cy="4113478"/>
          </a:xfrm>
        </p:grpSpPr>
        <p:cxnSp>
          <p:nvCxnSpPr>
            <p:cNvPr id="56" name="Straight Connector 55"/>
            <p:cNvCxnSpPr/>
            <p:nvPr/>
          </p:nvCxnSpPr>
          <p:spPr>
            <a:xfrm>
              <a:off x="8388424" y="1614541"/>
              <a:ext cx="25590" cy="3046015"/>
            </a:xfrm>
            <a:prstGeom prst="line">
              <a:avLst/>
            </a:prstGeom>
            <a:ln w="38100">
              <a:solidFill>
                <a:srgbClr val="C00000"/>
              </a:solidFill>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63" name="Picture 62"/>
            <p:cNvPicPr>
              <a:picLocks noChangeAspect="1"/>
            </p:cNvPicPr>
            <p:nvPr/>
          </p:nvPicPr>
          <p:blipFill>
            <a:blip r:embed="rId3"/>
            <a:stretch>
              <a:fillRect/>
            </a:stretch>
          </p:blipFill>
          <p:spPr>
            <a:xfrm>
              <a:off x="7351850" y="547078"/>
              <a:ext cx="1737043" cy="1067463"/>
            </a:xfrm>
            <a:prstGeom prst="rect">
              <a:avLst/>
            </a:prstGeom>
            <a:ln>
              <a:solidFill>
                <a:srgbClr val="C00000"/>
              </a:solidFill>
            </a:ln>
          </p:spPr>
        </p:pic>
      </p:grpSp>
      <p:grpSp>
        <p:nvGrpSpPr>
          <p:cNvPr id="68" name="Group 67"/>
          <p:cNvGrpSpPr/>
          <p:nvPr/>
        </p:nvGrpSpPr>
        <p:grpSpPr>
          <a:xfrm>
            <a:off x="3062033" y="1467476"/>
            <a:ext cx="1737043" cy="2981694"/>
            <a:chOff x="3062033" y="1467476"/>
            <a:chExt cx="1737043" cy="2981694"/>
          </a:xfrm>
        </p:grpSpPr>
        <p:cxnSp>
          <p:nvCxnSpPr>
            <p:cNvPr id="44" name="Straight Connector 43"/>
            <p:cNvCxnSpPr>
              <a:stCxn id="64" idx="2"/>
              <a:endCxn id="14" idx="31"/>
            </p:cNvCxnSpPr>
            <p:nvPr/>
          </p:nvCxnSpPr>
          <p:spPr>
            <a:xfrm>
              <a:off x="3930555" y="2538484"/>
              <a:ext cx="0" cy="1910686"/>
            </a:xfrm>
            <a:prstGeom prst="line">
              <a:avLst/>
            </a:prstGeom>
            <a:ln w="38100">
              <a:solidFill>
                <a:srgbClr val="C00000"/>
              </a:solidFill>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64" name="Picture 63"/>
            <p:cNvPicPr>
              <a:picLocks noChangeAspect="1"/>
            </p:cNvPicPr>
            <p:nvPr/>
          </p:nvPicPr>
          <p:blipFill>
            <a:blip r:embed="rId3"/>
            <a:stretch>
              <a:fillRect/>
            </a:stretch>
          </p:blipFill>
          <p:spPr>
            <a:xfrm>
              <a:off x="3062033" y="1467476"/>
              <a:ext cx="1737043" cy="1071008"/>
            </a:xfrm>
            <a:prstGeom prst="rect">
              <a:avLst/>
            </a:prstGeom>
            <a:ln>
              <a:solidFill>
                <a:srgbClr val="C00000"/>
              </a:solidFill>
            </a:ln>
          </p:spPr>
        </p:pic>
      </p:grpSp>
    </p:spTree>
    <p:extLst>
      <p:ext uri="{BB962C8B-B14F-4D97-AF65-F5344CB8AC3E}">
        <p14:creationId xmlns:p14="http://schemas.microsoft.com/office/powerpoint/2010/main" val="1705222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AU" sz="4000" b="1" dirty="0" smtClean="0">
                <a:solidFill>
                  <a:srgbClr val="6B3727"/>
                </a:solidFill>
                <a:latin typeface="Arial" pitchFamily="34" charset="0"/>
                <a:cs typeface="Arial" pitchFamily="34" charset="0"/>
              </a:rPr>
              <a:t>Mental Health</a:t>
            </a:r>
            <a:endParaRPr lang="en-AU" sz="4000" b="1" dirty="0">
              <a:solidFill>
                <a:srgbClr val="6B3727"/>
              </a:solidFill>
              <a:latin typeface="Arial" pitchFamily="34" charset="0"/>
              <a:cs typeface="Arial" pitchFamily="34" charset="0"/>
            </a:endParaRPr>
          </a:p>
        </p:txBody>
      </p:sp>
      <p:sp>
        <p:nvSpPr>
          <p:cNvPr id="3" name="Content Placeholder 2"/>
          <p:cNvSpPr>
            <a:spLocks noGrp="1"/>
          </p:cNvSpPr>
          <p:nvPr>
            <p:ph idx="4294967295"/>
          </p:nvPr>
        </p:nvSpPr>
        <p:spPr>
          <a:xfrm>
            <a:off x="662880" y="1600201"/>
            <a:ext cx="8229600" cy="2044824"/>
          </a:xfrm>
        </p:spPr>
        <p:txBody>
          <a:bodyPr>
            <a:normAutofit/>
          </a:bodyPr>
          <a:lstStyle/>
          <a:p>
            <a:pPr>
              <a:buBlip>
                <a:blip r:embed="rId4"/>
              </a:buBlip>
            </a:pPr>
            <a:r>
              <a:rPr lang="en-US" dirty="0" smtClean="0">
                <a:cs typeface="Arial" pitchFamily="34" charset="0"/>
              </a:rPr>
              <a:t>WHO Definition of mental health</a:t>
            </a:r>
          </a:p>
          <a:p>
            <a:pPr>
              <a:buBlip>
                <a:blip r:embed="rId4"/>
              </a:buBlip>
            </a:pPr>
            <a:r>
              <a:rPr lang="en-US" dirty="0" smtClean="0">
                <a:cs typeface="Arial" pitchFamily="34" charset="0"/>
              </a:rPr>
              <a:t>The wellbeing continuum</a:t>
            </a:r>
          </a:p>
          <a:p>
            <a:pPr>
              <a:buBlip>
                <a:blip r:embed="rId4"/>
              </a:buBlip>
            </a:pPr>
            <a:endParaRPr lang="en-AU" dirty="0">
              <a:latin typeface="Arial" pitchFamily="34" charset="0"/>
              <a:cs typeface="Arial" pitchFamily="34" charset="0"/>
            </a:endParaRPr>
          </a:p>
        </p:txBody>
      </p:sp>
      <p:grpSp>
        <p:nvGrpSpPr>
          <p:cNvPr id="4" name="Group 3"/>
          <p:cNvGrpSpPr/>
          <p:nvPr/>
        </p:nvGrpSpPr>
        <p:grpSpPr>
          <a:xfrm>
            <a:off x="329184" y="3284984"/>
            <a:ext cx="8376666" cy="830997"/>
            <a:chOff x="457200" y="4365625"/>
            <a:chExt cx="8248650" cy="723918"/>
          </a:xfrm>
        </p:grpSpPr>
        <p:sp>
          <p:nvSpPr>
            <p:cNvPr id="5" name="TextBox 4"/>
            <p:cNvSpPr txBox="1"/>
            <p:nvPr/>
          </p:nvSpPr>
          <p:spPr>
            <a:xfrm>
              <a:off x="457200" y="4365625"/>
              <a:ext cx="1954213" cy="723918"/>
            </a:xfrm>
            <a:prstGeom prst="rect">
              <a:avLst/>
            </a:prstGeom>
            <a:noFill/>
          </p:spPr>
          <p:txBody>
            <a:bodyPr>
              <a:spAutoFit/>
            </a:bodyPr>
            <a:lstStyle/>
            <a:p>
              <a:pPr algn="ctr">
                <a:defRPr/>
              </a:pPr>
              <a:r>
                <a:rPr lang="en-AU" sz="2400" b="1" dirty="0">
                  <a:latin typeface="+mj-lt"/>
                </a:rPr>
                <a:t>MENTAL HEALTH</a:t>
              </a:r>
            </a:p>
          </p:txBody>
        </p:sp>
        <p:sp>
          <p:nvSpPr>
            <p:cNvPr id="6" name="TextBox 5"/>
            <p:cNvSpPr txBox="1"/>
            <p:nvPr/>
          </p:nvSpPr>
          <p:spPr>
            <a:xfrm>
              <a:off x="6751638" y="4365625"/>
              <a:ext cx="1954212" cy="723918"/>
            </a:xfrm>
            <a:prstGeom prst="rect">
              <a:avLst/>
            </a:prstGeom>
            <a:noFill/>
          </p:spPr>
          <p:txBody>
            <a:bodyPr>
              <a:spAutoFit/>
            </a:bodyPr>
            <a:lstStyle/>
            <a:p>
              <a:pPr algn="ctr">
                <a:defRPr/>
              </a:pPr>
              <a:r>
                <a:rPr lang="en-AU" sz="2400" b="1" dirty="0">
                  <a:latin typeface="+mj-lt"/>
                </a:rPr>
                <a:t>MENTAL ILLNESS</a:t>
              </a:r>
            </a:p>
          </p:txBody>
        </p:sp>
        <p:cxnSp>
          <p:nvCxnSpPr>
            <p:cNvPr id="7" name="Straight Arrow Connector 6"/>
            <p:cNvCxnSpPr>
              <a:stCxn id="5" idx="3"/>
              <a:endCxn id="6" idx="1"/>
            </p:cNvCxnSpPr>
            <p:nvPr/>
          </p:nvCxnSpPr>
          <p:spPr>
            <a:xfrm>
              <a:off x="2411413" y="4727584"/>
              <a:ext cx="4340224" cy="0"/>
            </a:xfrm>
            <a:prstGeom prst="straightConnector1">
              <a:avLst/>
            </a:prstGeom>
            <a:ln w="76200">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23" name="Group 22"/>
          <p:cNvGrpSpPr/>
          <p:nvPr/>
        </p:nvGrpSpPr>
        <p:grpSpPr>
          <a:xfrm>
            <a:off x="6322986" y="4115981"/>
            <a:ext cx="2821014" cy="2469613"/>
            <a:chOff x="6322986" y="4115981"/>
            <a:chExt cx="2821014" cy="2469613"/>
          </a:xfrm>
        </p:grpSpPr>
        <p:sp>
          <p:nvSpPr>
            <p:cNvPr id="8" name="TextBox 7"/>
            <p:cNvSpPr txBox="1"/>
            <p:nvPr/>
          </p:nvSpPr>
          <p:spPr>
            <a:xfrm>
              <a:off x="6322986" y="5015934"/>
              <a:ext cx="2821014" cy="1569660"/>
            </a:xfrm>
            <a:prstGeom prst="rect">
              <a:avLst/>
            </a:prstGeom>
            <a:noFill/>
          </p:spPr>
          <p:txBody>
            <a:bodyPr wrap="square" rtlCol="0">
              <a:spAutoFit/>
            </a:bodyPr>
            <a:lstStyle/>
            <a:p>
              <a:pPr algn="ctr"/>
              <a:r>
                <a:rPr lang="en-AU" sz="2400" dirty="0" smtClean="0"/>
                <a:t>Significant impact to emotions, cognition, relationship, and/or social capacity</a:t>
              </a:r>
            </a:p>
          </p:txBody>
        </p:sp>
        <p:cxnSp>
          <p:nvCxnSpPr>
            <p:cNvPr id="9" name="Straight Arrow Connector 8"/>
            <p:cNvCxnSpPr>
              <a:stCxn id="6" idx="2"/>
              <a:endCxn id="8" idx="0"/>
            </p:cNvCxnSpPr>
            <p:nvPr/>
          </p:nvCxnSpPr>
          <p:spPr>
            <a:xfrm>
              <a:off x="7713580" y="4115981"/>
              <a:ext cx="19913" cy="899953"/>
            </a:xfrm>
            <a:prstGeom prst="straightConnector1">
              <a:avLst/>
            </a:prstGeom>
            <a:ln w="76200">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24" name="Group 23"/>
          <p:cNvGrpSpPr/>
          <p:nvPr/>
        </p:nvGrpSpPr>
        <p:grpSpPr>
          <a:xfrm>
            <a:off x="1475656" y="4848908"/>
            <a:ext cx="4847330" cy="1903712"/>
            <a:chOff x="1475656" y="4848908"/>
            <a:chExt cx="4847330" cy="1903712"/>
          </a:xfrm>
        </p:grpSpPr>
        <p:sp>
          <p:nvSpPr>
            <p:cNvPr id="16" name="Cloud 15"/>
            <p:cNvSpPr/>
            <p:nvPr/>
          </p:nvSpPr>
          <p:spPr>
            <a:xfrm>
              <a:off x="1475656" y="4848908"/>
              <a:ext cx="3281772" cy="1903712"/>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800" b="1" dirty="0" smtClean="0"/>
                <a:t>WHAT DO I DO??</a:t>
              </a:r>
              <a:endParaRPr lang="en-AU" sz="2800" b="1" dirty="0"/>
            </a:p>
          </p:txBody>
        </p:sp>
        <p:cxnSp>
          <p:nvCxnSpPr>
            <p:cNvPr id="17" name="Straight Arrow Connector 16"/>
            <p:cNvCxnSpPr>
              <a:stCxn id="8" idx="1"/>
              <a:endCxn id="16" idx="0"/>
            </p:cNvCxnSpPr>
            <p:nvPr/>
          </p:nvCxnSpPr>
          <p:spPr>
            <a:xfrm flipH="1">
              <a:off x="4754693" y="5800764"/>
              <a:ext cx="1568293" cy="0"/>
            </a:xfrm>
            <a:prstGeom prst="straightConnector1">
              <a:avLst/>
            </a:prstGeom>
            <a:ln w="76200">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Tree>
    <p:custDataLst>
      <p:tags r:id="rId1"/>
    </p:custDataLst>
    <p:extLst>
      <p:ext uri="{BB962C8B-B14F-4D97-AF65-F5344CB8AC3E}">
        <p14:creationId xmlns:p14="http://schemas.microsoft.com/office/powerpoint/2010/main" val="2045720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AU" sz="4000" b="1" dirty="0" smtClean="0">
                <a:solidFill>
                  <a:srgbClr val="6B3727"/>
                </a:solidFill>
                <a:latin typeface="Arial" pitchFamily="34" charset="0"/>
                <a:cs typeface="Arial" pitchFamily="34" charset="0"/>
              </a:rPr>
              <a:t>Referral Process</a:t>
            </a:r>
            <a:endParaRPr lang="en-AU" sz="4000" b="1" dirty="0">
              <a:solidFill>
                <a:srgbClr val="6B3727"/>
              </a:solidFill>
              <a:latin typeface="Arial" pitchFamily="34" charset="0"/>
              <a:cs typeface="Arial" pitchFamily="34" charset="0"/>
            </a:endParaRPr>
          </a:p>
        </p:txBody>
      </p:sp>
      <p:grpSp>
        <p:nvGrpSpPr>
          <p:cNvPr id="5" name="Group 1"/>
          <p:cNvGrpSpPr>
            <a:grpSpLocks/>
          </p:cNvGrpSpPr>
          <p:nvPr/>
        </p:nvGrpSpPr>
        <p:grpSpPr bwMode="auto">
          <a:xfrm>
            <a:off x="323528" y="1274341"/>
            <a:ext cx="8435975" cy="5106987"/>
            <a:chOff x="250825" y="1268413"/>
            <a:chExt cx="8569325" cy="5256212"/>
          </a:xfrm>
        </p:grpSpPr>
        <p:sp>
          <p:nvSpPr>
            <p:cNvPr id="6" name="Content Placeholder 8"/>
            <p:cNvSpPr txBox="1">
              <a:spLocks/>
            </p:cNvSpPr>
            <p:nvPr/>
          </p:nvSpPr>
          <p:spPr bwMode="auto">
            <a:xfrm>
              <a:off x="1476375" y="1557338"/>
              <a:ext cx="6911975" cy="4425950"/>
            </a:xfrm>
            <a:prstGeom prst="rect">
              <a:avLst/>
            </a:prstGeom>
            <a:noFill/>
            <a:ln w="9525">
              <a:noFill/>
              <a:miter lim="800000"/>
              <a:headEnd/>
              <a:tailEnd/>
            </a:ln>
          </p:spPr>
          <p:txBody>
            <a:bodyPr/>
            <a:lstStyle/>
            <a:p>
              <a:pPr>
                <a:spcBef>
                  <a:spcPct val="20000"/>
                </a:spcBef>
                <a:buFont typeface="Arial" pitchFamily="34" charset="0"/>
                <a:buChar char="•"/>
                <a:defRPr/>
              </a:pPr>
              <a:endParaRPr kumimoji="0" lang="en-US" sz="3200" dirty="0">
                <a:solidFill>
                  <a:srgbClr val="000066"/>
                </a:solidFill>
                <a:latin typeface="+mn-lt"/>
              </a:endParaRPr>
            </a:p>
            <a:p>
              <a:pPr>
                <a:spcBef>
                  <a:spcPct val="20000"/>
                </a:spcBef>
                <a:buFont typeface="Arial" pitchFamily="34" charset="0"/>
                <a:buChar char="•"/>
                <a:defRPr/>
              </a:pPr>
              <a:endParaRPr kumimoji="0" lang="en-US" sz="3200" dirty="0">
                <a:solidFill>
                  <a:srgbClr val="000066"/>
                </a:solidFill>
                <a:latin typeface="+mn-lt"/>
              </a:endParaRPr>
            </a:p>
          </p:txBody>
        </p:sp>
        <p:sp>
          <p:nvSpPr>
            <p:cNvPr id="7" name="Flowchart: Predefined Process 6"/>
            <p:cNvSpPr/>
            <p:nvPr/>
          </p:nvSpPr>
          <p:spPr>
            <a:xfrm>
              <a:off x="3348038" y="1268413"/>
              <a:ext cx="2376487" cy="863600"/>
            </a:xfrm>
            <a:prstGeom prst="flowChartPredefinedProces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AU" dirty="0"/>
                <a:t>Client</a:t>
              </a:r>
            </a:p>
            <a:p>
              <a:pPr algn="ctr">
                <a:defRPr/>
              </a:pPr>
              <a:r>
                <a:rPr lang="en-AU" sz="2000" b="1" dirty="0"/>
                <a:t>SELF REFERRAL</a:t>
              </a:r>
            </a:p>
          </p:txBody>
        </p:sp>
        <p:sp>
          <p:nvSpPr>
            <p:cNvPr id="8" name="Flowchart: Predefined Process 7"/>
            <p:cNvSpPr/>
            <p:nvPr/>
          </p:nvSpPr>
          <p:spPr>
            <a:xfrm>
              <a:off x="3203575" y="2636838"/>
              <a:ext cx="2808288" cy="863600"/>
            </a:xfrm>
            <a:prstGeom prst="flowChartPredefinedProces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AU" sz="2000" b="1" dirty="0"/>
                <a:t>ASSESSMENT</a:t>
              </a:r>
            </a:p>
          </p:txBody>
        </p:sp>
        <p:grpSp>
          <p:nvGrpSpPr>
            <p:cNvPr id="9" name="Group 1"/>
            <p:cNvGrpSpPr>
              <a:grpSpLocks/>
            </p:cNvGrpSpPr>
            <p:nvPr/>
          </p:nvGrpSpPr>
          <p:grpSpPr bwMode="auto">
            <a:xfrm>
              <a:off x="468313" y="4005263"/>
              <a:ext cx="3024187" cy="2519362"/>
              <a:chOff x="3203575" y="4005263"/>
              <a:chExt cx="2808288" cy="2519362"/>
            </a:xfrm>
          </p:grpSpPr>
          <p:sp>
            <p:nvSpPr>
              <p:cNvPr id="21" name="Flowchart: Predefined Process 20"/>
              <p:cNvSpPr/>
              <p:nvPr/>
            </p:nvSpPr>
            <p:spPr>
              <a:xfrm>
                <a:off x="3203575" y="4005263"/>
                <a:ext cx="2808288" cy="1152525"/>
              </a:xfrm>
              <a:prstGeom prst="flowChartPredefinedProces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AU" sz="2000" b="1" dirty="0"/>
                  <a:t>INTERVENTION</a:t>
                </a:r>
              </a:p>
              <a:p>
                <a:pPr marL="171450" indent="-171450">
                  <a:buFont typeface="Arial" panose="020B0604020202020204" pitchFamily="34" charset="0"/>
                  <a:buChar char="•"/>
                  <a:defRPr/>
                </a:pPr>
                <a:r>
                  <a:rPr lang="en-AU" sz="1200" dirty="0"/>
                  <a:t>Counselling Support</a:t>
                </a:r>
              </a:p>
              <a:p>
                <a:pPr marL="171450" indent="-171450">
                  <a:buFont typeface="Arial" panose="020B0604020202020204" pitchFamily="34" charset="0"/>
                  <a:buChar char="•"/>
                  <a:defRPr/>
                </a:pPr>
                <a:r>
                  <a:rPr lang="en-AU" sz="1200" dirty="0"/>
                  <a:t>Better Living </a:t>
                </a:r>
                <a:r>
                  <a:rPr lang="en-AU" sz="1200" dirty="0" smtClean="0"/>
                  <a:t>Program</a:t>
                </a:r>
                <a:endParaRPr lang="en-AU" sz="1200" dirty="0"/>
              </a:p>
            </p:txBody>
          </p:sp>
          <p:sp>
            <p:nvSpPr>
              <p:cNvPr id="22" name="Flowchart: Predefined Process 21"/>
              <p:cNvSpPr/>
              <p:nvPr/>
            </p:nvSpPr>
            <p:spPr>
              <a:xfrm>
                <a:off x="3203575" y="5661025"/>
                <a:ext cx="2808288" cy="863600"/>
              </a:xfrm>
              <a:prstGeom prst="flowChartPredefinedProces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AU" sz="2000" b="1" dirty="0"/>
                  <a:t>REVIEW</a:t>
                </a:r>
              </a:p>
            </p:txBody>
          </p:sp>
          <p:sp>
            <p:nvSpPr>
              <p:cNvPr id="23" name="Down Arrow 22"/>
              <p:cNvSpPr/>
              <p:nvPr/>
            </p:nvSpPr>
            <p:spPr>
              <a:xfrm>
                <a:off x="4284139" y="5157788"/>
                <a:ext cx="485001" cy="50323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p>
            </p:txBody>
          </p:sp>
        </p:grpSp>
        <p:sp>
          <p:nvSpPr>
            <p:cNvPr id="10" name="Flowchart: Predefined Process 9"/>
            <p:cNvSpPr/>
            <p:nvPr/>
          </p:nvSpPr>
          <p:spPr>
            <a:xfrm>
              <a:off x="250825" y="1268413"/>
              <a:ext cx="2881313" cy="863600"/>
            </a:xfrm>
            <a:prstGeom prst="flowChartPredefinedProces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AU" dirty="0"/>
                <a:t>External agency</a:t>
              </a:r>
            </a:p>
            <a:p>
              <a:pPr algn="ctr">
                <a:defRPr/>
              </a:pPr>
              <a:r>
                <a:rPr lang="en-AU" sz="2000" b="1" dirty="0"/>
                <a:t> REFERRAL</a:t>
              </a:r>
            </a:p>
          </p:txBody>
        </p:sp>
        <p:sp>
          <p:nvSpPr>
            <p:cNvPr id="11" name="Flowchart: Predefined Process 10"/>
            <p:cNvSpPr/>
            <p:nvPr/>
          </p:nvSpPr>
          <p:spPr>
            <a:xfrm>
              <a:off x="5940425" y="1268413"/>
              <a:ext cx="2879725" cy="863600"/>
            </a:xfrm>
            <a:prstGeom prst="flowChartPredefinedProces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AU" dirty="0"/>
                <a:t>GDQ internal</a:t>
              </a:r>
            </a:p>
            <a:p>
              <a:pPr algn="ctr">
                <a:defRPr/>
              </a:pPr>
              <a:r>
                <a:rPr lang="en-AU" sz="2000" b="1" dirty="0"/>
                <a:t> REFERRAL</a:t>
              </a:r>
            </a:p>
          </p:txBody>
        </p:sp>
        <p:sp>
          <p:nvSpPr>
            <p:cNvPr id="12" name="Down Arrow 11"/>
            <p:cNvSpPr/>
            <p:nvPr/>
          </p:nvSpPr>
          <p:spPr>
            <a:xfrm>
              <a:off x="4284663" y="2133600"/>
              <a:ext cx="484187" cy="50323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p>
          </p:txBody>
        </p:sp>
        <p:sp>
          <p:nvSpPr>
            <p:cNvPr id="13" name="Bent-Up Arrow 12"/>
            <p:cNvSpPr/>
            <p:nvPr/>
          </p:nvSpPr>
          <p:spPr>
            <a:xfrm rot="5400000">
              <a:off x="2232025" y="2170113"/>
              <a:ext cx="1008063" cy="935037"/>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p>
          </p:txBody>
        </p:sp>
        <p:sp>
          <p:nvSpPr>
            <p:cNvPr id="14" name="Bent-Up Arrow 13"/>
            <p:cNvSpPr/>
            <p:nvPr/>
          </p:nvSpPr>
          <p:spPr>
            <a:xfrm rot="5400000" flipV="1">
              <a:off x="5939631" y="2205832"/>
              <a:ext cx="1008063" cy="863600"/>
            </a:xfrm>
            <a:prstGeom prst="bentUpArrow">
              <a:avLst>
                <a:gd name="adj1" fmla="val 26969"/>
                <a:gd name="adj2" fmla="val 25000"/>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p>
          </p:txBody>
        </p:sp>
        <p:grpSp>
          <p:nvGrpSpPr>
            <p:cNvPr id="15" name="Group 15"/>
            <p:cNvGrpSpPr>
              <a:grpSpLocks/>
            </p:cNvGrpSpPr>
            <p:nvPr/>
          </p:nvGrpSpPr>
          <p:grpSpPr bwMode="auto">
            <a:xfrm>
              <a:off x="5651500" y="3967163"/>
              <a:ext cx="3046413" cy="2519362"/>
              <a:chOff x="3203575" y="4005263"/>
              <a:chExt cx="2808288" cy="2519362"/>
            </a:xfrm>
          </p:grpSpPr>
          <p:sp>
            <p:nvSpPr>
              <p:cNvPr id="18" name="Flowchart: Predefined Process 17"/>
              <p:cNvSpPr/>
              <p:nvPr/>
            </p:nvSpPr>
            <p:spPr>
              <a:xfrm>
                <a:off x="3203575" y="4005263"/>
                <a:ext cx="2808288" cy="1152525"/>
              </a:xfrm>
              <a:prstGeom prst="flowChartPredefinedProces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AU" sz="2000" b="1" dirty="0"/>
                  <a:t>External Referral</a:t>
                </a:r>
              </a:p>
              <a:p>
                <a:pPr marL="171450" indent="-171450">
                  <a:buFont typeface="Arial" panose="020B0604020202020204" pitchFamily="34" charset="0"/>
                  <a:buChar char="•"/>
                  <a:defRPr/>
                </a:pPr>
                <a:r>
                  <a:rPr lang="en-AU" sz="1200" dirty="0"/>
                  <a:t>Support groups</a:t>
                </a:r>
              </a:p>
              <a:p>
                <a:pPr marL="171450" indent="-171450">
                  <a:buFont typeface="Arial" panose="020B0604020202020204" pitchFamily="34" charset="0"/>
                  <a:buChar char="•"/>
                  <a:defRPr/>
                </a:pPr>
                <a:r>
                  <a:rPr lang="en-AU" sz="1200" dirty="0"/>
                  <a:t>Community Services</a:t>
                </a:r>
              </a:p>
              <a:p>
                <a:pPr marL="171450" indent="-171450">
                  <a:buFont typeface="Arial" panose="020B0604020202020204" pitchFamily="34" charset="0"/>
                  <a:buChar char="•"/>
                  <a:defRPr/>
                </a:pPr>
                <a:r>
                  <a:rPr lang="en-AU" sz="1200" dirty="0"/>
                  <a:t>GP – Mental Health Care Plan</a:t>
                </a:r>
                <a:endParaRPr lang="en-AU" dirty="0"/>
              </a:p>
            </p:txBody>
          </p:sp>
          <p:sp>
            <p:nvSpPr>
              <p:cNvPr id="19" name="Flowchart: Predefined Process 18"/>
              <p:cNvSpPr/>
              <p:nvPr/>
            </p:nvSpPr>
            <p:spPr>
              <a:xfrm>
                <a:off x="3203575" y="5661025"/>
                <a:ext cx="2808288" cy="863600"/>
              </a:xfrm>
              <a:prstGeom prst="flowChartPredefinedProces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AU" sz="2000" b="1" dirty="0"/>
                  <a:t>FOLLOW UP WITH CLIENT</a:t>
                </a:r>
              </a:p>
            </p:txBody>
          </p:sp>
          <p:sp>
            <p:nvSpPr>
              <p:cNvPr id="20" name="Down Arrow 19"/>
              <p:cNvSpPr/>
              <p:nvPr/>
            </p:nvSpPr>
            <p:spPr>
              <a:xfrm>
                <a:off x="4285037" y="5157788"/>
                <a:ext cx="484389" cy="50323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p>
            </p:txBody>
          </p:sp>
        </p:grpSp>
        <p:sp>
          <p:nvSpPr>
            <p:cNvPr id="16" name="Bent-Up Arrow 15"/>
            <p:cNvSpPr/>
            <p:nvPr/>
          </p:nvSpPr>
          <p:spPr>
            <a:xfrm rot="5400000" flipV="1">
              <a:off x="3456781" y="3571082"/>
              <a:ext cx="1008063" cy="863600"/>
            </a:xfrm>
            <a:prstGeom prst="bentUpArrow">
              <a:avLst>
                <a:gd name="adj1" fmla="val 26969"/>
                <a:gd name="adj2" fmla="val 25000"/>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p>
          </p:txBody>
        </p:sp>
        <p:sp>
          <p:nvSpPr>
            <p:cNvPr id="17" name="Bent-Up Arrow 16"/>
            <p:cNvSpPr/>
            <p:nvPr/>
          </p:nvSpPr>
          <p:spPr>
            <a:xfrm rot="5400000">
              <a:off x="4646613" y="3536950"/>
              <a:ext cx="1008062" cy="935038"/>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p>
          </p:txBody>
        </p:sp>
      </p:grpSp>
    </p:spTree>
    <p:custDataLst>
      <p:tags r:id="rId1"/>
    </p:custDataLst>
    <p:extLst>
      <p:ext uri="{BB962C8B-B14F-4D97-AF65-F5344CB8AC3E}">
        <p14:creationId xmlns:p14="http://schemas.microsoft.com/office/powerpoint/2010/main" val="135255543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AU" sz="4000" b="1" dirty="0" smtClean="0">
                <a:solidFill>
                  <a:srgbClr val="6B3727"/>
                </a:solidFill>
                <a:latin typeface="Arial" pitchFamily="34" charset="0"/>
                <a:cs typeface="Arial" pitchFamily="34" charset="0"/>
              </a:rPr>
              <a:t>Case Study</a:t>
            </a:r>
            <a:endParaRPr lang="en-AU" sz="4000" b="1" dirty="0">
              <a:solidFill>
                <a:srgbClr val="6B3727"/>
              </a:solidFill>
              <a:latin typeface="Arial" pitchFamily="34" charset="0"/>
              <a:cs typeface="Arial" pitchFamily="34" charset="0"/>
            </a:endParaRP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4298" y="1417637"/>
            <a:ext cx="8079701" cy="5436945"/>
          </a:xfrm>
          <a:prstGeom prst="rect">
            <a:avLst/>
          </a:prstGeom>
        </p:spPr>
      </p:pic>
    </p:spTree>
    <p:custDataLst>
      <p:tags r:id="rId1"/>
    </p:custDataLst>
    <p:extLst>
      <p:ext uri="{BB962C8B-B14F-4D97-AF65-F5344CB8AC3E}">
        <p14:creationId xmlns:p14="http://schemas.microsoft.com/office/powerpoint/2010/main" val="182479929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AU" dirty="0" smtClean="0"/>
              <a:t>End of Session 2</a:t>
            </a:r>
            <a:endParaRPr lang="en-AU" dirty="0"/>
          </a:p>
        </p:txBody>
      </p:sp>
      <p:sp>
        <p:nvSpPr>
          <p:cNvPr id="3" name="Subtitle 2"/>
          <p:cNvSpPr>
            <a:spLocks noGrp="1"/>
          </p:cNvSpPr>
          <p:nvPr>
            <p:ph type="subTitle" idx="1"/>
          </p:nvPr>
        </p:nvSpPr>
        <p:spPr/>
        <p:txBody>
          <a:bodyPr/>
          <a:lstStyle/>
          <a:p>
            <a:endParaRPr lang="en-AU"/>
          </a:p>
        </p:txBody>
      </p:sp>
    </p:spTree>
    <p:extLst>
      <p:ext uri="{BB962C8B-B14F-4D97-AF65-F5344CB8AC3E}">
        <p14:creationId xmlns:p14="http://schemas.microsoft.com/office/powerpoint/2010/main" val="40600630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94122"/>
          </a:xfrm>
        </p:spPr>
        <p:txBody>
          <a:bodyPr>
            <a:noAutofit/>
          </a:bodyPr>
          <a:lstStyle/>
          <a:p>
            <a:r>
              <a:rPr lang="en-AU" sz="4000" b="1" dirty="0" smtClean="0">
                <a:solidFill>
                  <a:srgbClr val="6B3727"/>
                </a:solidFill>
                <a:latin typeface="Arial" pitchFamily="34" charset="0"/>
                <a:cs typeface="Arial" pitchFamily="34" charset="0"/>
              </a:rPr>
              <a:t>Housekeeping</a:t>
            </a:r>
            <a:endParaRPr lang="en-AU" sz="4000" b="1" dirty="0">
              <a:solidFill>
                <a:srgbClr val="6B3727"/>
              </a:solidFill>
              <a:latin typeface="Arial" pitchFamily="34" charset="0"/>
              <a:cs typeface="Arial" pitchFamily="34" charset="0"/>
            </a:endParaRPr>
          </a:p>
        </p:txBody>
      </p:sp>
      <p:sp>
        <p:nvSpPr>
          <p:cNvPr id="3" name="Content Placeholder 2"/>
          <p:cNvSpPr>
            <a:spLocks noGrp="1"/>
          </p:cNvSpPr>
          <p:nvPr>
            <p:ph idx="1"/>
          </p:nvPr>
        </p:nvSpPr>
        <p:spPr>
          <a:xfrm>
            <a:off x="457200" y="1412776"/>
            <a:ext cx="8229600" cy="4713387"/>
          </a:xfrm>
        </p:spPr>
        <p:txBody>
          <a:bodyPr>
            <a:normAutofit/>
          </a:bodyPr>
          <a:lstStyle/>
          <a:p>
            <a:pPr>
              <a:buBlip>
                <a:blip r:embed="rId3"/>
              </a:buBlip>
            </a:pPr>
            <a:r>
              <a:rPr lang="en-AU" dirty="0" smtClean="0">
                <a:cs typeface="Arial" pitchFamily="34" charset="0"/>
              </a:rPr>
              <a:t>Mobile </a:t>
            </a:r>
            <a:r>
              <a:rPr lang="en-AU" dirty="0">
                <a:cs typeface="Arial" pitchFamily="34" charset="0"/>
              </a:rPr>
              <a:t>phones on silent please</a:t>
            </a:r>
          </a:p>
          <a:p>
            <a:pPr>
              <a:buBlip>
                <a:blip r:embed="rId3"/>
              </a:buBlip>
            </a:pPr>
            <a:r>
              <a:rPr lang="en-AU" dirty="0">
                <a:cs typeface="Arial" pitchFamily="34" charset="0"/>
              </a:rPr>
              <a:t>Safety exits, amenities </a:t>
            </a:r>
            <a:r>
              <a:rPr lang="en-AU" dirty="0" err="1" smtClean="0">
                <a:cs typeface="Arial" pitchFamily="34" charset="0"/>
              </a:rPr>
              <a:t>etc</a:t>
            </a:r>
            <a:endParaRPr lang="en-US" dirty="0" smtClean="0">
              <a:cs typeface="Arial" pitchFamily="34" charset="0"/>
            </a:endParaRPr>
          </a:p>
          <a:p>
            <a:pPr>
              <a:buBlip>
                <a:blip r:embed="rId3"/>
              </a:buBlip>
            </a:pPr>
            <a:endParaRPr lang="en-AU" dirty="0">
              <a:latin typeface="Arial" pitchFamily="34" charset="0"/>
              <a:cs typeface="Arial" pitchFamily="34" charset="0"/>
            </a:endParaRPr>
          </a:p>
        </p:txBody>
      </p:sp>
    </p:spTree>
    <p:custDataLst>
      <p:tags r:id="rId1"/>
    </p:custDataLst>
    <p:extLst>
      <p:ext uri="{BB962C8B-B14F-4D97-AF65-F5344CB8AC3E}">
        <p14:creationId xmlns:p14="http://schemas.microsoft.com/office/powerpoint/2010/main" val="2447323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94122"/>
          </a:xfrm>
        </p:spPr>
        <p:txBody>
          <a:bodyPr>
            <a:noAutofit/>
          </a:bodyPr>
          <a:lstStyle/>
          <a:p>
            <a:r>
              <a:rPr lang="en-AU" sz="4000" b="1" dirty="0" smtClean="0">
                <a:solidFill>
                  <a:srgbClr val="6B3727"/>
                </a:solidFill>
                <a:latin typeface="Arial" pitchFamily="34" charset="0"/>
                <a:cs typeface="Arial" pitchFamily="34" charset="0"/>
              </a:rPr>
              <a:t>Recap Session 1 Objectives</a:t>
            </a:r>
            <a:endParaRPr lang="en-AU" sz="4000" b="1" dirty="0">
              <a:solidFill>
                <a:srgbClr val="6B3727"/>
              </a:solidFill>
              <a:latin typeface="Arial" pitchFamily="34" charset="0"/>
              <a:cs typeface="Arial" pitchFamily="34" charset="0"/>
            </a:endParaRPr>
          </a:p>
        </p:txBody>
      </p:sp>
      <p:sp>
        <p:nvSpPr>
          <p:cNvPr id="3" name="Content Placeholder 2"/>
          <p:cNvSpPr>
            <a:spLocks noGrp="1"/>
          </p:cNvSpPr>
          <p:nvPr>
            <p:ph idx="1"/>
          </p:nvPr>
        </p:nvSpPr>
        <p:spPr>
          <a:xfrm>
            <a:off x="457200" y="1412776"/>
            <a:ext cx="6131024" cy="4713387"/>
          </a:xfrm>
        </p:spPr>
        <p:txBody>
          <a:bodyPr>
            <a:normAutofit/>
          </a:bodyPr>
          <a:lstStyle/>
          <a:p>
            <a:pPr>
              <a:buBlip>
                <a:blip r:embed="rId4"/>
              </a:buBlip>
            </a:pPr>
            <a:r>
              <a:rPr lang="en-AU" dirty="0">
                <a:cs typeface="Arial" pitchFamily="34" charset="0"/>
              </a:rPr>
              <a:t>To understand the psychosocial impact of vision loss</a:t>
            </a:r>
            <a:r>
              <a:rPr lang="en-AU" dirty="0" smtClean="0">
                <a:cs typeface="Arial" pitchFamily="34" charset="0"/>
              </a:rPr>
              <a:t>.</a:t>
            </a:r>
            <a:endParaRPr lang="en-AU" dirty="0">
              <a:cs typeface="Arial" pitchFamily="34" charset="0"/>
            </a:endParaRPr>
          </a:p>
          <a:p>
            <a:pPr>
              <a:buBlip>
                <a:blip r:embed="rId4"/>
              </a:buBlip>
            </a:pPr>
            <a:r>
              <a:rPr lang="en-AU" dirty="0">
                <a:cs typeface="Arial" pitchFamily="34" charset="0"/>
              </a:rPr>
              <a:t>To understand the referral and case management processes for GDQ Psychological Services</a:t>
            </a:r>
            <a:r>
              <a:rPr lang="en-AU" dirty="0" smtClean="0">
                <a:cs typeface="Arial" pitchFamily="34" charset="0"/>
              </a:rPr>
              <a:t>.</a:t>
            </a:r>
            <a:endParaRPr lang="en-AU" dirty="0">
              <a:cs typeface="Arial" pitchFamily="34" charset="0"/>
            </a:endParaRPr>
          </a:p>
          <a:p>
            <a:pPr>
              <a:buBlip>
                <a:blip r:embed="rId4"/>
              </a:buBlip>
            </a:pPr>
            <a:r>
              <a:rPr lang="en-AU" dirty="0">
                <a:cs typeface="Arial" pitchFamily="34" charset="0"/>
              </a:rPr>
              <a:t>To gain knowledge about psychological services internal and external to GDQ.</a:t>
            </a:r>
          </a:p>
          <a:p>
            <a:pPr>
              <a:buBlip>
                <a:blip r:embed="rId4"/>
              </a:buBlip>
            </a:pPr>
            <a:endParaRPr lang="en-AU" dirty="0">
              <a:latin typeface="Arial" pitchFamily="34" charset="0"/>
              <a:cs typeface="Arial" pitchFamily="34" charset="0"/>
            </a:endParaRPr>
          </a:p>
        </p:txBody>
      </p:sp>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31600" y="1412776"/>
            <a:ext cx="2912400" cy="4797152"/>
          </a:xfrm>
          <a:prstGeom prst="rect">
            <a:avLst/>
          </a:prstGeom>
        </p:spPr>
      </p:pic>
      <p:sp>
        <p:nvSpPr>
          <p:cNvPr id="6" name="TextBox 5"/>
          <p:cNvSpPr txBox="1"/>
          <p:nvPr/>
        </p:nvSpPr>
        <p:spPr>
          <a:xfrm>
            <a:off x="1187624" y="5675746"/>
            <a:ext cx="5400600" cy="707886"/>
          </a:xfrm>
          <a:prstGeom prst="rect">
            <a:avLst/>
          </a:prstGeom>
          <a:noFill/>
        </p:spPr>
        <p:txBody>
          <a:bodyPr wrap="square" rtlCol="0">
            <a:spAutoFit/>
          </a:bodyPr>
          <a:lstStyle/>
          <a:p>
            <a:pPr algn="ctr"/>
            <a:r>
              <a:rPr lang="en-AU" sz="4000" b="1" dirty="0" smtClean="0">
                <a:solidFill>
                  <a:srgbClr val="0070C0"/>
                </a:solidFill>
                <a:latin typeface="Arial" panose="020B0604020202020204" pitchFamily="34" charset="0"/>
                <a:cs typeface="Arial" panose="020B0604020202020204" pitchFamily="34" charset="0"/>
              </a:rPr>
              <a:t>ANY QUESTIONS?</a:t>
            </a:r>
            <a:endParaRPr lang="en-AU" sz="4000" b="1" dirty="0">
              <a:solidFill>
                <a:srgbClr val="0070C0"/>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24073309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94122"/>
          </a:xfrm>
        </p:spPr>
        <p:txBody>
          <a:bodyPr>
            <a:noAutofit/>
          </a:bodyPr>
          <a:lstStyle/>
          <a:p>
            <a:r>
              <a:rPr lang="en-AU" sz="4000" b="1" dirty="0">
                <a:solidFill>
                  <a:srgbClr val="6B3727"/>
                </a:solidFill>
                <a:latin typeface="Arial" pitchFamily="34" charset="0"/>
                <a:cs typeface="Arial" pitchFamily="34" charset="0"/>
              </a:rPr>
              <a:t>Session </a:t>
            </a:r>
            <a:r>
              <a:rPr lang="en-AU" sz="4000" b="1" dirty="0" smtClean="0">
                <a:solidFill>
                  <a:srgbClr val="6B3727"/>
                </a:solidFill>
                <a:latin typeface="Arial" pitchFamily="34" charset="0"/>
                <a:cs typeface="Arial" pitchFamily="34" charset="0"/>
              </a:rPr>
              <a:t>2 Objective</a:t>
            </a:r>
            <a:endParaRPr lang="en-AU" sz="4000" b="1" dirty="0">
              <a:solidFill>
                <a:srgbClr val="6B3727"/>
              </a:solidFill>
              <a:latin typeface="Arial" pitchFamily="34" charset="0"/>
              <a:cs typeface="Arial" pitchFamily="34" charset="0"/>
            </a:endParaRPr>
          </a:p>
        </p:txBody>
      </p:sp>
      <p:sp>
        <p:nvSpPr>
          <p:cNvPr id="3" name="Content Placeholder 2"/>
          <p:cNvSpPr>
            <a:spLocks noGrp="1"/>
          </p:cNvSpPr>
          <p:nvPr>
            <p:ph idx="1"/>
          </p:nvPr>
        </p:nvSpPr>
        <p:spPr>
          <a:xfrm>
            <a:off x="457200" y="1412776"/>
            <a:ext cx="8229600" cy="4713387"/>
          </a:xfrm>
        </p:spPr>
        <p:txBody>
          <a:bodyPr>
            <a:normAutofit/>
          </a:bodyPr>
          <a:lstStyle/>
          <a:p>
            <a:pPr>
              <a:buBlip>
                <a:blip r:embed="rId4"/>
              </a:buBlip>
            </a:pPr>
            <a:r>
              <a:rPr lang="en-AU" dirty="0" smtClean="0">
                <a:cs typeface="Arial" pitchFamily="34" charset="0"/>
              </a:rPr>
              <a:t>To gain an understanding of mental </a:t>
            </a:r>
            <a:r>
              <a:rPr lang="en-AU" dirty="0">
                <a:cs typeface="Arial" pitchFamily="34" charset="0"/>
              </a:rPr>
              <a:t>health and to identify some of the more common </a:t>
            </a:r>
            <a:r>
              <a:rPr lang="en-AU" dirty="0" smtClean="0">
                <a:cs typeface="Arial" pitchFamily="34" charset="0"/>
              </a:rPr>
              <a:t>mental health symptoms.</a:t>
            </a:r>
            <a:endParaRPr lang="en-AU" dirty="0">
              <a:cs typeface="Arial" pitchFamily="34" charset="0"/>
            </a:endParaRPr>
          </a:p>
        </p:txBody>
      </p:sp>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07904" y="3083930"/>
            <a:ext cx="5436096" cy="3774070"/>
          </a:xfrm>
          <a:prstGeom prst="rect">
            <a:avLst/>
          </a:prstGeom>
        </p:spPr>
      </p:pic>
    </p:spTree>
    <p:custDataLst>
      <p:tags r:id="rId1"/>
    </p:custDataLst>
    <p:extLst>
      <p:ext uri="{BB962C8B-B14F-4D97-AF65-F5344CB8AC3E}">
        <p14:creationId xmlns:p14="http://schemas.microsoft.com/office/powerpoint/2010/main" val="40903894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AU" sz="4000" b="1" dirty="0" smtClean="0">
                <a:solidFill>
                  <a:srgbClr val="6B3727"/>
                </a:solidFill>
                <a:latin typeface="Arial" pitchFamily="34" charset="0"/>
                <a:cs typeface="Arial" pitchFamily="34" charset="0"/>
              </a:rPr>
              <a:t>Mental Health</a:t>
            </a:r>
            <a:endParaRPr lang="en-AU" sz="4000" b="1" dirty="0">
              <a:solidFill>
                <a:srgbClr val="6B3727"/>
              </a:solidFill>
              <a:latin typeface="Arial" pitchFamily="34" charset="0"/>
              <a:cs typeface="Arial" pitchFamily="34" charset="0"/>
            </a:endParaRPr>
          </a:p>
        </p:txBody>
      </p:sp>
      <p:sp>
        <p:nvSpPr>
          <p:cNvPr id="3" name="Content Placeholder 2"/>
          <p:cNvSpPr>
            <a:spLocks noGrp="1"/>
          </p:cNvSpPr>
          <p:nvPr>
            <p:ph idx="4294967295"/>
          </p:nvPr>
        </p:nvSpPr>
        <p:spPr>
          <a:xfrm>
            <a:off x="662880" y="1600201"/>
            <a:ext cx="8229600" cy="2044824"/>
          </a:xfrm>
        </p:spPr>
        <p:txBody>
          <a:bodyPr>
            <a:normAutofit/>
          </a:bodyPr>
          <a:lstStyle/>
          <a:p>
            <a:pPr>
              <a:buBlip>
                <a:blip r:embed="rId4"/>
              </a:buBlip>
            </a:pPr>
            <a:r>
              <a:rPr lang="en-US" dirty="0" smtClean="0">
                <a:cs typeface="Arial" pitchFamily="34" charset="0"/>
              </a:rPr>
              <a:t>WHO Definition of mental health</a:t>
            </a:r>
          </a:p>
        </p:txBody>
      </p:sp>
      <p:pic>
        <p:nvPicPr>
          <p:cNvPr id="8" name="Picture 7"/>
          <p:cNvPicPr>
            <a:picLocks noChangeAspect="1"/>
          </p:cNvPicPr>
          <p:nvPr/>
        </p:nvPicPr>
        <p:blipFill>
          <a:blip r:embed="rId5"/>
          <a:stretch>
            <a:fillRect/>
          </a:stretch>
        </p:blipFill>
        <p:spPr>
          <a:xfrm>
            <a:off x="1115616" y="2132241"/>
            <a:ext cx="6984776" cy="4676361"/>
          </a:xfrm>
          <a:prstGeom prst="rect">
            <a:avLst/>
          </a:prstGeom>
        </p:spPr>
      </p:pic>
      <p:sp>
        <p:nvSpPr>
          <p:cNvPr id="9" name="TextBox 8"/>
          <p:cNvSpPr txBox="1"/>
          <p:nvPr/>
        </p:nvSpPr>
        <p:spPr>
          <a:xfrm>
            <a:off x="6346474" y="6453916"/>
            <a:ext cx="2520280" cy="215444"/>
          </a:xfrm>
          <a:prstGeom prst="rect">
            <a:avLst/>
          </a:prstGeom>
          <a:noFill/>
        </p:spPr>
        <p:txBody>
          <a:bodyPr wrap="square" rtlCol="0">
            <a:spAutoFit/>
          </a:bodyPr>
          <a:lstStyle/>
          <a:p>
            <a:r>
              <a:rPr lang="en-AU" sz="800" dirty="0" smtClean="0"/>
              <a:t>Extracted from Investing in Mental Health, WHO, 2003</a:t>
            </a:r>
            <a:endParaRPr lang="en-AU" sz="800" dirty="0"/>
          </a:p>
        </p:txBody>
      </p:sp>
    </p:spTree>
    <p:custDataLst>
      <p:tags r:id="rId1"/>
    </p:custDataLst>
    <p:extLst>
      <p:ext uri="{BB962C8B-B14F-4D97-AF65-F5344CB8AC3E}">
        <p14:creationId xmlns:p14="http://schemas.microsoft.com/office/powerpoint/2010/main" val="5284682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AU" sz="4000" b="1" dirty="0" smtClean="0">
                <a:solidFill>
                  <a:srgbClr val="6B3727"/>
                </a:solidFill>
                <a:latin typeface="Arial" pitchFamily="34" charset="0"/>
                <a:cs typeface="Arial" pitchFamily="34" charset="0"/>
              </a:rPr>
              <a:t>Mental Health</a:t>
            </a:r>
            <a:endParaRPr lang="en-AU" sz="4000" b="1" dirty="0">
              <a:solidFill>
                <a:srgbClr val="6B3727"/>
              </a:solidFill>
              <a:latin typeface="Arial" pitchFamily="34" charset="0"/>
              <a:cs typeface="Arial" pitchFamily="34" charset="0"/>
            </a:endParaRPr>
          </a:p>
        </p:txBody>
      </p:sp>
      <p:sp>
        <p:nvSpPr>
          <p:cNvPr id="3" name="Content Placeholder 2"/>
          <p:cNvSpPr>
            <a:spLocks noGrp="1"/>
          </p:cNvSpPr>
          <p:nvPr>
            <p:ph idx="4294967295"/>
          </p:nvPr>
        </p:nvSpPr>
        <p:spPr>
          <a:xfrm>
            <a:off x="662880" y="1600201"/>
            <a:ext cx="8229600" cy="2044824"/>
          </a:xfrm>
        </p:spPr>
        <p:txBody>
          <a:bodyPr>
            <a:normAutofit/>
          </a:bodyPr>
          <a:lstStyle/>
          <a:p>
            <a:pPr>
              <a:buBlip>
                <a:blip r:embed="rId4"/>
              </a:buBlip>
            </a:pPr>
            <a:r>
              <a:rPr lang="en-US" dirty="0" smtClean="0">
                <a:cs typeface="Arial" pitchFamily="34" charset="0"/>
              </a:rPr>
              <a:t>The wellbeing continuum</a:t>
            </a:r>
          </a:p>
        </p:txBody>
      </p:sp>
      <p:grpSp>
        <p:nvGrpSpPr>
          <p:cNvPr id="4" name="Group 3"/>
          <p:cNvGrpSpPr/>
          <p:nvPr/>
        </p:nvGrpSpPr>
        <p:grpSpPr>
          <a:xfrm>
            <a:off x="329184" y="3284984"/>
            <a:ext cx="8376666" cy="830997"/>
            <a:chOff x="457200" y="4365625"/>
            <a:chExt cx="8248650" cy="723918"/>
          </a:xfrm>
        </p:grpSpPr>
        <p:sp>
          <p:nvSpPr>
            <p:cNvPr id="5" name="TextBox 4"/>
            <p:cNvSpPr txBox="1"/>
            <p:nvPr/>
          </p:nvSpPr>
          <p:spPr>
            <a:xfrm>
              <a:off x="457200" y="4365625"/>
              <a:ext cx="1954213" cy="723918"/>
            </a:xfrm>
            <a:prstGeom prst="rect">
              <a:avLst/>
            </a:prstGeom>
            <a:noFill/>
          </p:spPr>
          <p:txBody>
            <a:bodyPr>
              <a:spAutoFit/>
            </a:bodyPr>
            <a:lstStyle/>
            <a:p>
              <a:pPr algn="ctr">
                <a:defRPr/>
              </a:pPr>
              <a:r>
                <a:rPr lang="en-AU" sz="2400" b="1" dirty="0">
                  <a:latin typeface="+mj-lt"/>
                </a:rPr>
                <a:t>MENTAL HEALTH</a:t>
              </a:r>
            </a:p>
          </p:txBody>
        </p:sp>
        <p:sp>
          <p:nvSpPr>
            <p:cNvPr id="6" name="TextBox 5"/>
            <p:cNvSpPr txBox="1"/>
            <p:nvPr/>
          </p:nvSpPr>
          <p:spPr>
            <a:xfrm>
              <a:off x="6751638" y="4365625"/>
              <a:ext cx="1954212" cy="723918"/>
            </a:xfrm>
            <a:prstGeom prst="rect">
              <a:avLst/>
            </a:prstGeom>
            <a:noFill/>
          </p:spPr>
          <p:txBody>
            <a:bodyPr>
              <a:spAutoFit/>
            </a:bodyPr>
            <a:lstStyle/>
            <a:p>
              <a:pPr algn="ctr">
                <a:defRPr/>
              </a:pPr>
              <a:r>
                <a:rPr lang="en-AU" sz="2400" b="1" dirty="0">
                  <a:latin typeface="+mj-lt"/>
                </a:rPr>
                <a:t>MENTAL ILLNESS</a:t>
              </a:r>
            </a:p>
          </p:txBody>
        </p:sp>
        <p:cxnSp>
          <p:nvCxnSpPr>
            <p:cNvPr id="7" name="Straight Arrow Connector 6"/>
            <p:cNvCxnSpPr>
              <a:stCxn id="5" idx="3"/>
              <a:endCxn id="6" idx="1"/>
            </p:cNvCxnSpPr>
            <p:nvPr/>
          </p:nvCxnSpPr>
          <p:spPr>
            <a:xfrm>
              <a:off x="2411413" y="4727584"/>
              <a:ext cx="4340224" cy="0"/>
            </a:xfrm>
            <a:prstGeom prst="straightConnector1">
              <a:avLst/>
            </a:prstGeom>
            <a:ln w="76200">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grpSp>
    </p:spTree>
    <p:custDataLst>
      <p:tags r:id="rId1"/>
    </p:custDataLst>
    <p:extLst>
      <p:ext uri="{BB962C8B-B14F-4D97-AF65-F5344CB8AC3E}">
        <p14:creationId xmlns:p14="http://schemas.microsoft.com/office/powerpoint/2010/main" val="37460427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74638"/>
            <a:ext cx="8229600" cy="1143000"/>
          </a:xfrm>
        </p:spPr>
        <p:txBody>
          <a:bodyPr>
            <a:noAutofit/>
          </a:bodyPr>
          <a:lstStyle/>
          <a:p>
            <a:pPr algn="l"/>
            <a:r>
              <a:rPr lang="en-AU" sz="4000" b="1" dirty="0" smtClean="0">
                <a:solidFill>
                  <a:srgbClr val="6B3727"/>
                </a:solidFill>
                <a:latin typeface="Arial" pitchFamily="34" charset="0"/>
                <a:cs typeface="Arial" pitchFamily="34" charset="0"/>
              </a:rPr>
              <a:t>Cognitive Model</a:t>
            </a:r>
            <a:endParaRPr lang="en-AU" sz="4000" b="1" dirty="0">
              <a:solidFill>
                <a:srgbClr val="6B3727"/>
              </a:solidFill>
              <a:latin typeface="Arial" pitchFamily="34" charset="0"/>
              <a:cs typeface="Arial" pitchFamily="34" charset="0"/>
            </a:endParaRPr>
          </a:p>
        </p:txBody>
      </p:sp>
      <p:grpSp>
        <p:nvGrpSpPr>
          <p:cNvPr id="5" name="Group 6"/>
          <p:cNvGrpSpPr>
            <a:grpSpLocks/>
          </p:cNvGrpSpPr>
          <p:nvPr/>
        </p:nvGrpSpPr>
        <p:grpSpPr bwMode="auto">
          <a:xfrm>
            <a:off x="2627784" y="142570"/>
            <a:ext cx="6128122" cy="6599414"/>
            <a:chOff x="0" y="-121732"/>
            <a:chExt cx="5381446" cy="6082918"/>
          </a:xfrm>
        </p:grpSpPr>
        <p:sp>
          <p:nvSpPr>
            <p:cNvPr id="6" name="Rounded Rectangle 5"/>
            <p:cNvSpPr/>
            <p:nvPr/>
          </p:nvSpPr>
          <p:spPr>
            <a:xfrm>
              <a:off x="1609015" y="-121732"/>
              <a:ext cx="2151331" cy="761237"/>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ts val="1920"/>
                </a:spcBef>
                <a:spcAft>
                  <a:spcPts val="0"/>
                </a:spcAft>
                <a:defRPr/>
              </a:pPr>
              <a:r>
                <a:rPr lang="en-AU" sz="2000" b="1">
                  <a:solidFill>
                    <a:srgbClr val="000000"/>
                  </a:solidFill>
                  <a:ea typeface="Times New Roman" panose="02020603050405020304" pitchFamily="18" charset="0"/>
                  <a:cs typeface="Times New Roman" panose="02020603050405020304" pitchFamily="18" charset="0"/>
                </a:rPr>
                <a:t>Event</a:t>
              </a:r>
              <a:endParaRPr lang="en-AU" sz="2000">
                <a:latin typeface="Times New Roman" panose="02020603050405020304" pitchFamily="18" charset="0"/>
                <a:ea typeface="Times New Roman" panose="02020603050405020304" pitchFamily="18" charset="0"/>
              </a:endParaRPr>
            </a:p>
          </p:txBody>
        </p:sp>
        <p:sp>
          <p:nvSpPr>
            <p:cNvPr id="7" name="Rounded Rectangle 6"/>
            <p:cNvSpPr/>
            <p:nvPr/>
          </p:nvSpPr>
          <p:spPr>
            <a:xfrm>
              <a:off x="1615057" y="1053545"/>
              <a:ext cx="2151331" cy="1041527"/>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ts val="1920"/>
                </a:spcBef>
                <a:spcAft>
                  <a:spcPts val="0"/>
                </a:spcAft>
                <a:defRPr/>
              </a:pPr>
              <a:r>
                <a:rPr lang="en-AU" sz="2000" b="1" dirty="0" smtClean="0">
                  <a:solidFill>
                    <a:srgbClr val="000000"/>
                  </a:solidFill>
                  <a:ea typeface="Times New Roman" panose="02020603050405020304" pitchFamily="18" charset="0"/>
                  <a:cs typeface="Times New Roman" panose="02020603050405020304" pitchFamily="18" charset="0"/>
                </a:rPr>
                <a:t>Thoughts</a:t>
              </a:r>
            </a:p>
            <a:p>
              <a:pPr algn="ctr">
                <a:spcBef>
                  <a:spcPts val="1920"/>
                </a:spcBef>
                <a:spcAft>
                  <a:spcPts val="0"/>
                </a:spcAft>
                <a:defRPr/>
              </a:pPr>
              <a:r>
                <a:rPr lang="en-AU" sz="20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(Thinking)</a:t>
              </a:r>
              <a:endParaRPr lang="en-AU" sz="2000" dirty="0">
                <a:latin typeface="Times New Roman" panose="02020603050405020304" pitchFamily="18" charset="0"/>
                <a:ea typeface="Times New Roman" panose="02020603050405020304" pitchFamily="18" charset="0"/>
              </a:endParaRPr>
            </a:p>
          </p:txBody>
        </p:sp>
        <p:sp>
          <p:nvSpPr>
            <p:cNvPr id="8" name="Rounded Rectangle 7"/>
            <p:cNvSpPr/>
            <p:nvPr/>
          </p:nvSpPr>
          <p:spPr>
            <a:xfrm>
              <a:off x="3228556" y="2869663"/>
              <a:ext cx="2152890" cy="127540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ts val="1920"/>
                </a:spcBef>
                <a:spcAft>
                  <a:spcPts val="0"/>
                </a:spcAft>
                <a:defRPr/>
              </a:pPr>
              <a:r>
                <a:rPr lang="en-AU" sz="2000" b="1">
                  <a:solidFill>
                    <a:srgbClr val="000000"/>
                  </a:solidFill>
                  <a:ea typeface="Times New Roman" panose="02020603050405020304" pitchFamily="18" charset="0"/>
                  <a:cs typeface="Times New Roman" panose="02020603050405020304" pitchFamily="18" charset="0"/>
                </a:rPr>
                <a:t>Emotions</a:t>
              </a:r>
              <a:endParaRPr lang="en-AU" sz="2000">
                <a:latin typeface="Times New Roman" panose="02020603050405020304" pitchFamily="18" charset="0"/>
                <a:ea typeface="Times New Roman" panose="02020603050405020304" pitchFamily="18" charset="0"/>
              </a:endParaRPr>
            </a:p>
          </p:txBody>
        </p:sp>
        <p:sp>
          <p:nvSpPr>
            <p:cNvPr id="9" name="Rounded Rectangle 8"/>
            <p:cNvSpPr/>
            <p:nvPr/>
          </p:nvSpPr>
          <p:spPr>
            <a:xfrm>
              <a:off x="0" y="2869663"/>
              <a:ext cx="2152891" cy="127540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ts val="1920"/>
                </a:spcBef>
                <a:spcAft>
                  <a:spcPts val="0"/>
                </a:spcAft>
                <a:defRPr/>
              </a:pPr>
              <a:r>
                <a:rPr lang="en-AU" sz="2000" b="1" dirty="0">
                  <a:solidFill>
                    <a:srgbClr val="000000"/>
                  </a:solidFill>
                  <a:ea typeface="Times New Roman" panose="02020603050405020304" pitchFamily="18" charset="0"/>
                  <a:cs typeface="Times New Roman" panose="02020603050405020304" pitchFamily="18" charset="0"/>
                </a:rPr>
                <a:t>Physical </a:t>
              </a:r>
              <a:r>
                <a:rPr lang="en-AU" sz="2000" b="1" dirty="0" smtClean="0">
                  <a:solidFill>
                    <a:srgbClr val="000000"/>
                  </a:solidFill>
                  <a:ea typeface="Times New Roman" panose="02020603050405020304" pitchFamily="18" charset="0"/>
                  <a:cs typeface="Times New Roman" panose="02020603050405020304" pitchFamily="18" charset="0"/>
                </a:rPr>
                <a:t>Reactions</a:t>
              </a:r>
            </a:p>
            <a:p>
              <a:pPr algn="ctr">
                <a:spcBef>
                  <a:spcPts val="1920"/>
                </a:spcBef>
                <a:spcAft>
                  <a:spcPts val="0"/>
                </a:spcAft>
                <a:defRPr/>
              </a:pPr>
              <a:r>
                <a:rPr lang="en-AU" sz="20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(Body)</a:t>
              </a:r>
              <a:endParaRPr lang="en-AU" sz="2000" dirty="0">
                <a:latin typeface="Times New Roman" panose="02020603050405020304" pitchFamily="18" charset="0"/>
                <a:ea typeface="Times New Roman" panose="02020603050405020304" pitchFamily="18" charset="0"/>
              </a:endParaRPr>
            </a:p>
          </p:txBody>
        </p:sp>
        <p:sp>
          <p:nvSpPr>
            <p:cNvPr id="10" name="Rounded Rectangle 9"/>
            <p:cNvSpPr/>
            <p:nvPr/>
          </p:nvSpPr>
          <p:spPr>
            <a:xfrm>
              <a:off x="1615057" y="4867908"/>
              <a:ext cx="2151331" cy="1093278"/>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ts val="1920"/>
                </a:spcBef>
                <a:spcAft>
                  <a:spcPts val="0"/>
                </a:spcAft>
                <a:defRPr/>
              </a:pPr>
              <a:r>
                <a:rPr lang="en-AU" sz="2000" b="1" dirty="0" smtClean="0">
                  <a:solidFill>
                    <a:srgbClr val="000000"/>
                  </a:solidFill>
                  <a:ea typeface="Times New Roman" panose="02020603050405020304" pitchFamily="18" charset="0"/>
                  <a:cs typeface="Times New Roman" panose="02020603050405020304" pitchFamily="18" charset="0"/>
                </a:rPr>
                <a:t>Behaviours</a:t>
              </a:r>
            </a:p>
            <a:p>
              <a:pPr algn="ctr">
                <a:spcBef>
                  <a:spcPts val="1920"/>
                </a:spcBef>
                <a:spcAft>
                  <a:spcPts val="0"/>
                </a:spcAft>
                <a:defRPr/>
              </a:pPr>
              <a:r>
                <a:rPr lang="en-AU" sz="20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(Actions)</a:t>
              </a:r>
              <a:endParaRPr lang="en-AU" sz="2000" dirty="0">
                <a:latin typeface="Times New Roman" panose="02020603050405020304" pitchFamily="18" charset="0"/>
                <a:ea typeface="Times New Roman" panose="02020603050405020304" pitchFamily="18" charset="0"/>
              </a:endParaRPr>
            </a:p>
          </p:txBody>
        </p:sp>
        <p:cxnSp>
          <p:nvCxnSpPr>
            <p:cNvPr id="11" name="Straight Arrow Connector 10"/>
            <p:cNvCxnSpPr>
              <a:stCxn id="6" idx="2"/>
              <a:endCxn id="7" idx="0"/>
            </p:cNvCxnSpPr>
            <p:nvPr/>
          </p:nvCxnSpPr>
          <p:spPr>
            <a:xfrm>
              <a:off x="2684680" y="639505"/>
              <a:ext cx="6042" cy="41404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7" idx="2"/>
              <a:endCxn id="8" idx="0"/>
            </p:cNvCxnSpPr>
            <p:nvPr/>
          </p:nvCxnSpPr>
          <p:spPr>
            <a:xfrm>
              <a:off x="2690722" y="2095072"/>
              <a:ext cx="1614279" cy="774591"/>
            </a:xfrm>
            <a:prstGeom prst="straightConnector1">
              <a:avLst/>
            </a:prstGeom>
            <a:ln w="381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8" idx="2"/>
              <a:endCxn id="10" idx="0"/>
            </p:cNvCxnSpPr>
            <p:nvPr/>
          </p:nvCxnSpPr>
          <p:spPr>
            <a:xfrm flipH="1">
              <a:off x="2690722" y="4145068"/>
              <a:ext cx="1614279" cy="722840"/>
            </a:xfrm>
            <a:prstGeom prst="straightConnector1">
              <a:avLst/>
            </a:prstGeom>
            <a:ln w="381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9" idx="2"/>
              <a:endCxn id="10" idx="0"/>
            </p:cNvCxnSpPr>
            <p:nvPr/>
          </p:nvCxnSpPr>
          <p:spPr>
            <a:xfrm>
              <a:off x="1076446" y="4145068"/>
              <a:ext cx="1614276" cy="722840"/>
            </a:xfrm>
            <a:prstGeom prst="straightConnector1">
              <a:avLst/>
            </a:prstGeom>
            <a:ln w="381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7" idx="2"/>
              <a:endCxn id="9" idx="0"/>
            </p:cNvCxnSpPr>
            <p:nvPr/>
          </p:nvCxnSpPr>
          <p:spPr>
            <a:xfrm flipH="1">
              <a:off x="1076446" y="2095072"/>
              <a:ext cx="1614276" cy="774591"/>
            </a:xfrm>
            <a:prstGeom prst="straightConnector1">
              <a:avLst/>
            </a:prstGeom>
            <a:ln w="381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7" idx="2"/>
              <a:endCxn id="10" idx="0"/>
            </p:cNvCxnSpPr>
            <p:nvPr/>
          </p:nvCxnSpPr>
          <p:spPr>
            <a:xfrm>
              <a:off x="2690722" y="2095072"/>
              <a:ext cx="0" cy="2772836"/>
            </a:xfrm>
            <a:prstGeom prst="straightConnector1">
              <a:avLst/>
            </a:prstGeom>
            <a:ln w="381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9" idx="3"/>
              <a:endCxn id="8" idx="1"/>
            </p:cNvCxnSpPr>
            <p:nvPr/>
          </p:nvCxnSpPr>
          <p:spPr>
            <a:xfrm flipV="1">
              <a:off x="2152891" y="3507365"/>
              <a:ext cx="1075666" cy="0"/>
            </a:xfrm>
            <a:prstGeom prst="straightConnector1">
              <a:avLst/>
            </a:prstGeom>
            <a:ln w="381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grpSp>
    </p:spTree>
    <p:custDataLst>
      <p:tags r:id="rId1"/>
    </p:custDataLst>
    <p:extLst>
      <p:ext uri="{BB962C8B-B14F-4D97-AF65-F5344CB8AC3E}">
        <p14:creationId xmlns:p14="http://schemas.microsoft.com/office/powerpoint/2010/main" val="11985887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6"/>
          <p:cNvGrpSpPr>
            <a:grpSpLocks/>
          </p:cNvGrpSpPr>
          <p:nvPr/>
        </p:nvGrpSpPr>
        <p:grpSpPr bwMode="auto">
          <a:xfrm>
            <a:off x="1692694" y="210451"/>
            <a:ext cx="6128122" cy="6599414"/>
            <a:chOff x="0" y="-121732"/>
            <a:chExt cx="5381446" cy="6082918"/>
          </a:xfrm>
        </p:grpSpPr>
        <p:sp>
          <p:nvSpPr>
            <p:cNvPr id="6" name="Rounded Rectangle 5"/>
            <p:cNvSpPr/>
            <p:nvPr/>
          </p:nvSpPr>
          <p:spPr>
            <a:xfrm>
              <a:off x="1609015" y="-121732"/>
              <a:ext cx="2151331" cy="761237"/>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ts val="1920"/>
                </a:spcBef>
                <a:spcAft>
                  <a:spcPts val="0"/>
                </a:spcAft>
                <a:defRPr/>
              </a:pPr>
              <a:r>
                <a:rPr lang="en-AU" sz="2000" b="1">
                  <a:solidFill>
                    <a:srgbClr val="000000"/>
                  </a:solidFill>
                  <a:ea typeface="Times New Roman" panose="02020603050405020304" pitchFamily="18" charset="0"/>
                  <a:cs typeface="Times New Roman" panose="02020603050405020304" pitchFamily="18" charset="0"/>
                </a:rPr>
                <a:t>Event</a:t>
              </a:r>
              <a:endParaRPr lang="en-AU" sz="2000">
                <a:latin typeface="Times New Roman" panose="02020603050405020304" pitchFamily="18" charset="0"/>
                <a:ea typeface="Times New Roman" panose="02020603050405020304" pitchFamily="18" charset="0"/>
              </a:endParaRPr>
            </a:p>
          </p:txBody>
        </p:sp>
        <p:sp>
          <p:nvSpPr>
            <p:cNvPr id="7" name="Rounded Rectangle 6"/>
            <p:cNvSpPr/>
            <p:nvPr/>
          </p:nvSpPr>
          <p:spPr>
            <a:xfrm>
              <a:off x="1615057" y="1053545"/>
              <a:ext cx="2151331" cy="1041527"/>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ts val="1920"/>
                </a:spcBef>
                <a:spcAft>
                  <a:spcPts val="0"/>
                </a:spcAft>
                <a:defRPr/>
              </a:pPr>
              <a:r>
                <a:rPr lang="en-AU" sz="2000" b="1" dirty="0" smtClean="0">
                  <a:solidFill>
                    <a:srgbClr val="000000"/>
                  </a:solidFill>
                  <a:ea typeface="Times New Roman" panose="02020603050405020304" pitchFamily="18" charset="0"/>
                  <a:cs typeface="Times New Roman" panose="02020603050405020304" pitchFamily="18" charset="0"/>
                </a:rPr>
                <a:t>Thoughts</a:t>
              </a:r>
            </a:p>
            <a:p>
              <a:pPr algn="ctr">
                <a:spcBef>
                  <a:spcPts val="1920"/>
                </a:spcBef>
                <a:spcAft>
                  <a:spcPts val="0"/>
                </a:spcAft>
                <a:defRPr/>
              </a:pPr>
              <a:r>
                <a:rPr lang="en-AU" sz="20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(Thinking)</a:t>
              </a:r>
              <a:endParaRPr lang="en-AU" sz="2000" dirty="0">
                <a:latin typeface="Times New Roman" panose="02020603050405020304" pitchFamily="18" charset="0"/>
                <a:ea typeface="Times New Roman" panose="02020603050405020304" pitchFamily="18" charset="0"/>
              </a:endParaRPr>
            </a:p>
          </p:txBody>
        </p:sp>
        <p:sp>
          <p:nvSpPr>
            <p:cNvPr id="8" name="Rounded Rectangle 7"/>
            <p:cNvSpPr/>
            <p:nvPr/>
          </p:nvSpPr>
          <p:spPr>
            <a:xfrm>
              <a:off x="3228556" y="2869663"/>
              <a:ext cx="2152890" cy="127540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ts val="1920"/>
                </a:spcBef>
                <a:spcAft>
                  <a:spcPts val="0"/>
                </a:spcAft>
                <a:defRPr/>
              </a:pPr>
              <a:r>
                <a:rPr lang="en-AU" sz="2000" b="1">
                  <a:solidFill>
                    <a:srgbClr val="000000"/>
                  </a:solidFill>
                  <a:ea typeface="Times New Roman" panose="02020603050405020304" pitchFamily="18" charset="0"/>
                  <a:cs typeface="Times New Roman" panose="02020603050405020304" pitchFamily="18" charset="0"/>
                </a:rPr>
                <a:t>Emotions</a:t>
              </a:r>
              <a:endParaRPr lang="en-AU" sz="2000">
                <a:latin typeface="Times New Roman" panose="02020603050405020304" pitchFamily="18" charset="0"/>
                <a:ea typeface="Times New Roman" panose="02020603050405020304" pitchFamily="18" charset="0"/>
              </a:endParaRPr>
            </a:p>
          </p:txBody>
        </p:sp>
        <p:sp>
          <p:nvSpPr>
            <p:cNvPr id="9" name="Rounded Rectangle 8"/>
            <p:cNvSpPr/>
            <p:nvPr/>
          </p:nvSpPr>
          <p:spPr>
            <a:xfrm>
              <a:off x="0" y="2869663"/>
              <a:ext cx="2152891" cy="127540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ts val="1920"/>
                </a:spcBef>
                <a:spcAft>
                  <a:spcPts val="0"/>
                </a:spcAft>
                <a:defRPr/>
              </a:pPr>
              <a:r>
                <a:rPr lang="en-AU" sz="2000" b="1" dirty="0">
                  <a:solidFill>
                    <a:srgbClr val="000000"/>
                  </a:solidFill>
                  <a:ea typeface="Times New Roman" panose="02020603050405020304" pitchFamily="18" charset="0"/>
                  <a:cs typeface="Times New Roman" panose="02020603050405020304" pitchFamily="18" charset="0"/>
                </a:rPr>
                <a:t>Physical </a:t>
              </a:r>
              <a:r>
                <a:rPr lang="en-AU" sz="2000" b="1" dirty="0" smtClean="0">
                  <a:solidFill>
                    <a:srgbClr val="000000"/>
                  </a:solidFill>
                  <a:ea typeface="Times New Roman" panose="02020603050405020304" pitchFamily="18" charset="0"/>
                  <a:cs typeface="Times New Roman" panose="02020603050405020304" pitchFamily="18" charset="0"/>
                </a:rPr>
                <a:t>Reactions</a:t>
              </a:r>
            </a:p>
            <a:p>
              <a:pPr algn="ctr">
                <a:spcBef>
                  <a:spcPts val="1920"/>
                </a:spcBef>
                <a:spcAft>
                  <a:spcPts val="0"/>
                </a:spcAft>
                <a:defRPr/>
              </a:pPr>
              <a:r>
                <a:rPr lang="en-AU" sz="20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(Body)</a:t>
              </a:r>
              <a:endParaRPr lang="en-AU" sz="2000" dirty="0">
                <a:latin typeface="Times New Roman" panose="02020603050405020304" pitchFamily="18" charset="0"/>
                <a:ea typeface="Times New Roman" panose="02020603050405020304" pitchFamily="18" charset="0"/>
              </a:endParaRPr>
            </a:p>
          </p:txBody>
        </p:sp>
        <p:sp>
          <p:nvSpPr>
            <p:cNvPr id="10" name="Rounded Rectangle 9"/>
            <p:cNvSpPr/>
            <p:nvPr/>
          </p:nvSpPr>
          <p:spPr>
            <a:xfrm>
              <a:off x="1615057" y="4867908"/>
              <a:ext cx="2151331" cy="1093278"/>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ts val="1920"/>
                </a:spcBef>
                <a:spcAft>
                  <a:spcPts val="0"/>
                </a:spcAft>
                <a:defRPr/>
              </a:pPr>
              <a:r>
                <a:rPr lang="en-AU" sz="2000" b="1" dirty="0" smtClean="0">
                  <a:solidFill>
                    <a:srgbClr val="000000"/>
                  </a:solidFill>
                  <a:ea typeface="Times New Roman" panose="02020603050405020304" pitchFamily="18" charset="0"/>
                  <a:cs typeface="Times New Roman" panose="02020603050405020304" pitchFamily="18" charset="0"/>
                </a:rPr>
                <a:t>Behaviours</a:t>
              </a:r>
            </a:p>
            <a:p>
              <a:pPr algn="ctr">
                <a:spcBef>
                  <a:spcPts val="1920"/>
                </a:spcBef>
                <a:spcAft>
                  <a:spcPts val="0"/>
                </a:spcAft>
                <a:defRPr/>
              </a:pPr>
              <a:r>
                <a:rPr lang="en-AU" sz="20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(Actions)</a:t>
              </a:r>
              <a:endParaRPr lang="en-AU" sz="2000" dirty="0">
                <a:latin typeface="Times New Roman" panose="02020603050405020304" pitchFamily="18" charset="0"/>
                <a:ea typeface="Times New Roman" panose="02020603050405020304" pitchFamily="18" charset="0"/>
              </a:endParaRPr>
            </a:p>
          </p:txBody>
        </p:sp>
        <p:cxnSp>
          <p:nvCxnSpPr>
            <p:cNvPr id="11" name="Straight Arrow Connector 10"/>
            <p:cNvCxnSpPr>
              <a:stCxn id="6" idx="2"/>
              <a:endCxn id="7" idx="0"/>
            </p:cNvCxnSpPr>
            <p:nvPr/>
          </p:nvCxnSpPr>
          <p:spPr>
            <a:xfrm>
              <a:off x="2684680" y="639505"/>
              <a:ext cx="6042" cy="41404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7" idx="2"/>
              <a:endCxn id="8" idx="0"/>
            </p:cNvCxnSpPr>
            <p:nvPr/>
          </p:nvCxnSpPr>
          <p:spPr>
            <a:xfrm>
              <a:off x="2690722" y="2095072"/>
              <a:ext cx="1614279" cy="774591"/>
            </a:xfrm>
            <a:prstGeom prst="straightConnector1">
              <a:avLst/>
            </a:prstGeom>
            <a:ln w="381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8" idx="2"/>
              <a:endCxn id="10" idx="0"/>
            </p:cNvCxnSpPr>
            <p:nvPr/>
          </p:nvCxnSpPr>
          <p:spPr>
            <a:xfrm flipH="1">
              <a:off x="2690722" y="4145068"/>
              <a:ext cx="1614279" cy="722840"/>
            </a:xfrm>
            <a:prstGeom prst="straightConnector1">
              <a:avLst/>
            </a:prstGeom>
            <a:ln w="381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9" idx="2"/>
              <a:endCxn id="10" idx="0"/>
            </p:cNvCxnSpPr>
            <p:nvPr/>
          </p:nvCxnSpPr>
          <p:spPr>
            <a:xfrm>
              <a:off x="1076446" y="4145068"/>
              <a:ext cx="1614276" cy="722840"/>
            </a:xfrm>
            <a:prstGeom prst="straightConnector1">
              <a:avLst/>
            </a:prstGeom>
            <a:ln w="381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7" idx="2"/>
              <a:endCxn id="9" idx="0"/>
            </p:cNvCxnSpPr>
            <p:nvPr/>
          </p:nvCxnSpPr>
          <p:spPr>
            <a:xfrm flipH="1">
              <a:off x="1076446" y="2095072"/>
              <a:ext cx="1614276" cy="774591"/>
            </a:xfrm>
            <a:prstGeom prst="straightConnector1">
              <a:avLst/>
            </a:prstGeom>
            <a:ln w="381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7" idx="2"/>
              <a:endCxn id="10" idx="0"/>
            </p:cNvCxnSpPr>
            <p:nvPr/>
          </p:nvCxnSpPr>
          <p:spPr>
            <a:xfrm>
              <a:off x="2690722" y="2095072"/>
              <a:ext cx="0" cy="2772836"/>
            </a:xfrm>
            <a:prstGeom prst="straightConnector1">
              <a:avLst/>
            </a:prstGeom>
            <a:ln w="381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9" idx="3"/>
              <a:endCxn id="8" idx="1"/>
            </p:cNvCxnSpPr>
            <p:nvPr/>
          </p:nvCxnSpPr>
          <p:spPr>
            <a:xfrm flipV="1">
              <a:off x="2152891" y="3507365"/>
              <a:ext cx="1075666" cy="0"/>
            </a:xfrm>
            <a:prstGeom prst="straightConnector1">
              <a:avLst/>
            </a:prstGeom>
            <a:ln w="381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21" name="Line Callout 3 20"/>
          <p:cNvSpPr/>
          <p:nvPr/>
        </p:nvSpPr>
        <p:spPr>
          <a:xfrm>
            <a:off x="1007276" y="1750639"/>
            <a:ext cx="1631352" cy="920988"/>
          </a:xfrm>
          <a:prstGeom prst="borderCallout3">
            <a:avLst>
              <a:gd name="adj1" fmla="val 18750"/>
              <a:gd name="adj2" fmla="val 1191"/>
              <a:gd name="adj3" fmla="val 18750"/>
              <a:gd name="adj4" fmla="val -16667"/>
              <a:gd name="adj5" fmla="val 100000"/>
              <a:gd name="adj6" fmla="val -16667"/>
              <a:gd name="adj7" fmla="val 210593"/>
              <a:gd name="adj8" fmla="val 5516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Pause, take </a:t>
            </a:r>
            <a:r>
              <a:rPr lang="en-AU" dirty="0" smtClean="0"/>
              <a:t>5.</a:t>
            </a:r>
            <a:endParaRPr lang="en-AU" dirty="0"/>
          </a:p>
          <a:p>
            <a:pPr algn="ctr"/>
            <a:r>
              <a:rPr lang="en-AU" dirty="0"/>
              <a:t>Calm </a:t>
            </a:r>
            <a:r>
              <a:rPr lang="en-AU" dirty="0" smtClean="0"/>
              <a:t>down.</a:t>
            </a:r>
            <a:endParaRPr lang="en-AU" dirty="0"/>
          </a:p>
          <a:p>
            <a:pPr algn="ctr"/>
            <a:r>
              <a:rPr lang="en-AU" dirty="0"/>
              <a:t>Relax the </a:t>
            </a:r>
            <a:r>
              <a:rPr lang="en-AU" dirty="0" smtClean="0"/>
              <a:t>body.</a:t>
            </a:r>
            <a:endParaRPr lang="en-AU" dirty="0"/>
          </a:p>
        </p:txBody>
      </p:sp>
      <p:sp>
        <p:nvSpPr>
          <p:cNvPr id="23" name="Line Callout 3 22"/>
          <p:cNvSpPr/>
          <p:nvPr/>
        </p:nvSpPr>
        <p:spPr>
          <a:xfrm>
            <a:off x="6594123" y="1321864"/>
            <a:ext cx="2339554" cy="1293618"/>
          </a:xfrm>
          <a:prstGeom prst="borderCallout3">
            <a:avLst>
              <a:gd name="adj1" fmla="val 18750"/>
              <a:gd name="adj2" fmla="val -516"/>
              <a:gd name="adj3" fmla="val 18750"/>
              <a:gd name="adj4" fmla="val -16667"/>
              <a:gd name="adj5" fmla="val 46986"/>
              <a:gd name="adj6" fmla="val -16667"/>
              <a:gd name="adj7" fmla="val 63801"/>
              <a:gd name="adj8" fmla="val -4025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Pause, take </a:t>
            </a:r>
            <a:r>
              <a:rPr lang="en-AU" dirty="0" smtClean="0"/>
              <a:t>5.</a:t>
            </a:r>
            <a:endParaRPr lang="en-AU" dirty="0"/>
          </a:p>
          <a:p>
            <a:pPr algn="ctr"/>
            <a:r>
              <a:rPr lang="en-AU" dirty="0"/>
              <a:t>Acknowledge the </a:t>
            </a:r>
            <a:r>
              <a:rPr lang="en-AU" dirty="0" smtClean="0"/>
              <a:t>thoughts.</a:t>
            </a:r>
            <a:endParaRPr lang="en-AU" dirty="0"/>
          </a:p>
          <a:p>
            <a:pPr algn="ctr"/>
            <a:r>
              <a:rPr lang="en-AU" dirty="0"/>
              <a:t>Provide </a:t>
            </a:r>
            <a:r>
              <a:rPr lang="en-AU" dirty="0" smtClean="0"/>
              <a:t>reassurance.</a:t>
            </a:r>
            <a:endParaRPr lang="en-AU" dirty="0"/>
          </a:p>
        </p:txBody>
      </p:sp>
      <p:sp>
        <p:nvSpPr>
          <p:cNvPr id="25" name="Line Callout 3 24"/>
          <p:cNvSpPr/>
          <p:nvPr/>
        </p:nvSpPr>
        <p:spPr>
          <a:xfrm flipH="1">
            <a:off x="345095" y="5167828"/>
            <a:ext cx="2126526" cy="911858"/>
          </a:xfrm>
          <a:prstGeom prst="borderCallout3">
            <a:avLst>
              <a:gd name="adj1" fmla="val 18750"/>
              <a:gd name="adj2" fmla="val -450"/>
              <a:gd name="adj3" fmla="val 18750"/>
              <a:gd name="adj4" fmla="val -16667"/>
              <a:gd name="adj5" fmla="val 100000"/>
              <a:gd name="adj6" fmla="val -16667"/>
              <a:gd name="adj7" fmla="val 104606"/>
              <a:gd name="adj8" fmla="val -6208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Change your </a:t>
            </a:r>
            <a:r>
              <a:rPr lang="en-AU" dirty="0" smtClean="0"/>
              <a:t>plan.</a:t>
            </a:r>
            <a:endParaRPr lang="en-AU" dirty="0"/>
          </a:p>
          <a:p>
            <a:pPr algn="ctr"/>
            <a:r>
              <a:rPr lang="en-AU" dirty="0"/>
              <a:t>Do something </a:t>
            </a:r>
            <a:r>
              <a:rPr lang="en-AU" dirty="0" smtClean="0"/>
              <a:t>different.</a:t>
            </a:r>
            <a:endParaRPr lang="en-AU" dirty="0"/>
          </a:p>
        </p:txBody>
      </p:sp>
      <p:sp>
        <p:nvSpPr>
          <p:cNvPr id="26" name="Line Callout 3 25"/>
          <p:cNvSpPr/>
          <p:nvPr/>
        </p:nvSpPr>
        <p:spPr>
          <a:xfrm>
            <a:off x="7032197" y="5231650"/>
            <a:ext cx="1901479" cy="1221686"/>
          </a:xfrm>
          <a:prstGeom prst="borderCallout3">
            <a:avLst>
              <a:gd name="adj1" fmla="val 38"/>
              <a:gd name="adj2" fmla="val 46168"/>
              <a:gd name="adj3" fmla="val -12437"/>
              <a:gd name="adj4" fmla="val 30620"/>
              <a:gd name="adj5" fmla="val -13519"/>
              <a:gd name="adj6" fmla="val -1439"/>
              <a:gd name="adj7" fmla="val -41722"/>
              <a:gd name="adj8" fmla="val -192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Pause, take </a:t>
            </a:r>
            <a:r>
              <a:rPr lang="en-AU" dirty="0" smtClean="0"/>
              <a:t>5.</a:t>
            </a:r>
            <a:endParaRPr lang="en-AU" dirty="0"/>
          </a:p>
          <a:p>
            <a:pPr algn="ctr"/>
            <a:r>
              <a:rPr lang="en-AU" dirty="0"/>
              <a:t>Acknowledge the </a:t>
            </a:r>
            <a:r>
              <a:rPr lang="en-AU" dirty="0" smtClean="0"/>
              <a:t>emotions.</a:t>
            </a:r>
            <a:endParaRPr lang="en-AU" dirty="0"/>
          </a:p>
          <a:p>
            <a:pPr algn="ctr"/>
            <a:r>
              <a:rPr lang="en-AU" dirty="0"/>
              <a:t>Calm </a:t>
            </a:r>
            <a:r>
              <a:rPr lang="en-AU" dirty="0" smtClean="0"/>
              <a:t>down.</a:t>
            </a:r>
            <a:endParaRPr lang="en-AU" dirty="0"/>
          </a:p>
        </p:txBody>
      </p:sp>
    </p:spTree>
    <p:custDataLst>
      <p:tags r:id="rId1"/>
    </p:custDataLst>
    <p:extLst>
      <p:ext uri="{BB962C8B-B14F-4D97-AF65-F5344CB8AC3E}">
        <p14:creationId xmlns:p14="http://schemas.microsoft.com/office/powerpoint/2010/main" val="3392911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861048"/>
            <a:ext cx="7772400" cy="1302618"/>
          </a:xfrm>
        </p:spPr>
        <p:txBody>
          <a:bodyPr/>
          <a:lstStyle/>
          <a:p>
            <a:r>
              <a:rPr lang="en-AU" dirty="0" smtClean="0"/>
              <a:t>Let’s have a break</a:t>
            </a:r>
            <a:endParaRPr lang="en-AU" dirty="0"/>
          </a:p>
        </p:txBody>
      </p:sp>
      <p:sp>
        <p:nvSpPr>
          <p:cNvPr id="3" name="Subtitle 2"/>
          <p:cNvSpPr>
            <a:spLocks noGrp="1"/>
          </p:cNvSpPr>
          <p:nvPr>
            <p:ph type="subTitle" idx="1"/>
          </p:nvPr>
        </p:nvSpPr>
        <p:spPr/>
        <p:txBody>
          <a:bodyPr/>
          <a:lstStyle/>
          <a:p>
            <a:endParaRPr lang="en-AU"/>
          </a:p>
        </p:txBody>
      </p:sp>
    </p:spTree>
    <p:extLst>
      <p:ext uri="{BB962C8B-B14F-4D97-AF65-F5344CB8AC3E}">
        <p14:creationId xmlns:p14="http://schemas.microsoft.com/office/powerpoint/2010/main" val="129369101"/>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2"/>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GDQ NEW Colours">
      <a:dk1>
        <a:sysClr val="windowText" lastClr="000000"/>
      </a:dk1>
      <a:lt1>
        <a:sysClr val="window" lastClr="FFFFFF"/>
      </a:lt1>
      <a:dk2>
        <a:srgbClr val="000000"/>
      </a:dk2>
      <a:lt2>
        <a:srgbClr val="FFFFFF"/>
      </a:lt2>
      <a:accent1>
        <a:srgbClr val="EF8200"/>
      </a:accent1>
      <a:accent2>
        <a:srgbClr val="000000"/>
      </a:accent2>
      <a:accent3>
        <a:srgbClr val="000000"/>
      </a:accent3>
      <a:accent4>
        <a:srgbClr val="000000"/>
      </a:accent4>
      <a:accent5>
        <a:srgbClr val="000000"/>
      </a:accent5>
      <a:accent6>
        <a:srgbClr val="000000"/>
      </a:accent6>
      <a:hlink>
        <a:srgbClr val="000000"/>
      </a:hlink>
      <a:folHlink>
        <a:srgbClr val="00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1742</TotalTime>
  <Words>762</Words>
  <Application>Microsoft Office PowerPoint</Application>
  <PresentationFormat>On-screen Show (4:3)</PresentationFormat>
  <Paragraphs>149</Paragraphs>
  <Slides>17</Slides>
  <Notes>13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Times New Roman</vt:lpstr>
      <vt:lpstr>Office Theme</vt:lpstr>
      <vt:lpstr>Welcome to Session 2</vt:lpstr>
      <vt:lpstr>Housekeeping</vt:lpstr>
      <vt:lpstr>Recap Session 1 Objectives</vt:lpstr>
      <vt:lpstr>Session 2 Objective</vt:lpstr>
      <vt:lpstr>Mental Health</vt:lpstr>
      <vt:lpstr>Mental Health</vt:lpstr>
      <vt:lpstr>Cognitive Model</vt:lpstr>
      <vt:lpstr>PowerPoint Presentation</vt:lpstr>
      <vt:lpstr>Let’s have a break</vt:lpstr>
      <vt:lpstr>The journey of someone diagnosed with a vision impairment</vt:lpstr>
      <vt:lpstr>The journey of a client with GDQ</vt:lpstr>
      <vt:lpstr>The role of the psychologist at GDQ</vt:lpstr>
      <vt:lpstr>The journey of life</vt:lpstr>
      <vt:lpstr>Mental Health</vt:lpstr>
      <vt:lpstr>Referral Process</vt:lpstr>
      <vt:lpstr>Case Study</vt:lpstr>
      <vt:lpstr>End of Session 2</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Liberty Moore</dc:creator>
  <cp:lastModifiedBy>Janet Cheong</cp:lastModifiedBy>
  <cp:revision>129</cp:revision>
  <cp:lastPrinted>2019-08-28T02:20:37Z</cp:lastPrinted>
  <dcterms:created xsi:type="dcterms:W3CDTF">2014-12-14T23:28:06Z</dcterms:created>
  <dcterms:modified xsi:type="dcterms:W3CDTF">2021-04-29T05:55:53Z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B37DDF38-CC1C-4BEB-ADA6-6B9CB2E0C11B</vt:lpwstr>
  </property>
  <property fmtid="{D5CDD505-2E9C-101B-9397-08002B2CF9AE}" pid="3" name="ArticulatePath">
    <vt:lpwstr>GDQ Template Powerpoint</vt:lpwstr>
  </property>
</Properties>
</file>