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9" r:id="rId4"/>
    <p:sldId id="280" r:id="rId5"/>
    <p:sldId id="281" r:id="rId6"/>
    <p:sldId id="282" r:id="rId7"/>
    <p:sldId id="283" r:id="rId8"/>
    <p:sldId id="285" r:id="rId9"/>
    <p:sldId id="348" r:id="rId10"/>
    <p:sldId id="290" r:id="rId11"/>
    <p:sldId id="277" r:id="rId12"/>
    <p:sldId id="346" r:id="rId13"/>
    <p:sldId id="286" r:id="rId14"/>
    <p:sldId id="287" r:id="rId15"/>
    <p:sldId id="288" r:id="rId16"/>
    <p:sldId id="345" r:id="rId17"/>
    <p:sldId id="342" r:id="rId18"/>
    <p:sldId id="343" r:id="rId19"/>
    <p:sldId id="289" r:id="rId20"/>
    <p:sldId id="291" r:id="rId21"/>
    <p:sldId id="295" r:id="rId22"/>
    <p:sldId id="292" r:id="rId23"/>
    <p:sldId id="293" r:id="rId24"/>
    <p:sldId id="297" r:id="rId25"/>
    <p:sldId id="298" r:id="rId26"/>
    <p:sldId id="351" r:id="rId27"/>
    <p:sldId id="352" r:id="rId28"/>
    <p:sldId id="301" r:id="rId29"/>
  </p:sldIdLst>
  <p:sldSz cx="9144000" cy="6858000" type="screen4x3"/>
  <p:notesSz cx="6805613" cy="9939338"/>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6B3727"/>
    <a:srgbClr val="753C2A"/>
    <a:srgbClr val="EF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45" autoAdjust="0"/>
  </p:normalViewPr>
  <p:slideViewPr>
    <p:cSldViewPr>
      <p:cViewPr varScale="1">
        <p:scale>
          <a:sx n="84" d="100"/>
          <a:sy n="84" d="100"/>
        </p:scale>
        <p:origin x="18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33A2239A-6336-4FA3-B395-93298BE47D9E}" type="datetimeFigureOut">
              <a:rPr lang="en-AU" smtClean="0"/>
              <a:t>29/04/2021</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2673E501-07FB-48CD-A851-8E40E3933A41}" type="slidenum">
              <a:rPr lang="en-AU" smtClean="0"/>
              <a:t>‹#›</a:t>
            </a:fld>
            <a:endParaRPr lang="en-AU"/>
          </a:p>
        </p:txBody>
      </p:sp>
    </p:spTree>
    <p:extLst>
      <p:ext uri="{BB962C8B-B14F-4D97-AF65-F5344CB8AC3E}">
        <p14:creationId xmlns:p14="http://schemas.microsoft.com/office/powerpoint/2010/main" val="26881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smtClean="0"/>
              <a:t>Welcome to today’s session.</a:t>
            </a:r>
          </a:p>
          <a:p>
            <a:pPr>
              <a:defRPr/>
            </a:pPr>
            <a:r>
              <a:rPr lang="en-AU" dirty="0" smtClean="0"/>
              <a:t>What does “psychosocial” means? Psychosocial health is a state of mental, emotional, social, and spiritual well-being. The psychosocial impact means the combined influence of all these factors on an individual within the context of his/her social environment.</a:t>
            </a:r>
          </a:p>
          <a:p>
            <a:pPr>
              <a:defRPr/>
            </a:pPr>
            <a:r>
              <a:rPr lang="en-AU" dirty="0" smtClean="0"/>
              <a:t>When we look at the psychosocial impact of vision impairment, we often focus on the grief and loss around the vision loss.</a:t>
            </a:r>
          </a:p>
          <a:p>
            <a:pPr>
              <a:defRPr/>
            </a:pPr>
            <a:r>
              <a:rPr lang="en-AU" b="1" dirty="0" smtClean="0"/>
              <a:t>Grief &amp; Loss can be quite a heavy topic, but one which is important to discuss when providing a service to our clients.   </a:t>
            </a:r>
            <a:r>
              <a:rPr lang="en-AU" dirty="0" smtClean="0"/>
              <a:t>In order to keep the topic “light” and get the most out of this training, let’s establish some guidelines.</a:t>
            </a:r>
            <a:endParaRPr lang="en-AU" b="1" dirty="0" smtClean="0"/>
          </a:p>
          <a:p>
            <a:pPr marL="230612" indent="-230612">
              <a:buFontTx/>
              <a:buAutoNum type="arabicPeriod"/>
              <a:defRPr/>
            </a:pPr>
            <a:r>
              <a:rPr lang="en-AU" dirty="0" smtClean="0"/>
              <a:t>Firstly, acknowledge that </a:t>
            </a:r>
            <a:r>
              <a:rPr lang="en-AU" b="1" dirty="0" smtClean="0"/>
              <a:t>we all experience grief </a:t>
            </a:r>
            <a:r>
              <a:rPr lang="en-AU" dirty="0" smtClean="0"/>
              <a:t>and </a:t>
            </a:r>
            <a:r>
              <a:rPr lang="en-AU" b="1" dirty="0" smtClean="0"/>
              <a:t>monitor any reactions </a:t>
            </a:r>
            <a:r>
              <a:rPr lang="en-AU" dirty="0" smtClean="0"/>
              <a:t>you may have to our discussions.  Please speak to us in the breaks if you need.  </a:t>
            </a:r>
          </a:p>
          <a:p>
            <a:pPr marL="230612" indent="-230612">
              <a:buFontTx/>
              <a:buAutoNum type="arabicPeriod"/>
              <a:defRPr/>
            </a:pPr>
            <a:r>
              <a:rPr lang="en-AU" dirty="0" smtClean="0"/>
              <a:t>We will be focussing much of this training on our Guide Dog clients and in some cases, </a:t>
            </a:r>
            <a:r>
              <a:rPr lang="en-AU" b="1" dirty="0" smtClean="0"/>
              <a:t>real scenarios may be disclosed</a:t>
            </a:r>
            <a:r>
              <a:rPr lang="en-AU" dirty="0" smtClean="0"/>
              <a:t>.  Please keep in mind the </a:t>
            </a:r>
            <a:r>
              <a:rPr lang="en-AU" b="1" dirty="0" smtClean="0"/>
              <a:t>confidentiality undertaking </a:t>
            </a:r>
            <a:r>
              <a:rPr lang="en-AU" dirty="0" smtClean="0"/>
              <a:t>that is part of our GDQ employment terms.</a:t>
            </a:r>
          </a:p>
          <a:p>
            <a:pPr marL="230612" indent="-230612">
              <a:buFontTx/>
              <a:buAutoNum type="arabicPeriod"/>
              <a:defRPr/>
            </a:pPr>
            <a:r>
              <a:rPr lang="en-AU" dirty="0" smtClean="0"/>
              <a:t>In training, we learn not just from the facilitators but from each other, and therefore adequate time for </a:t>
            </a:r>
            <a:r>
              <a:rPr lang="en-AU" b="1" dirty="0" smtClean="0"/>
              <a:t>group discussion will be provided</a:t>
            </a:r>
            <a:r>
              <a:rPr lang="en-AU" dirty="0" smtClean="0"/>
              <a:t>.  We therefore encourage </a:t>
            </a:r>
            <a:r>
              <a:rPr lang="en-AU" b="1" dirty="0" smtClean="0"/>
              <a:t>participation from each individual</a:t>
            </a:r>
            <a:r>
              <a:rPr lang="en-AU" dirty="0" smtClean="0"/>
              <a:t>, whilst also endeavouring to cover relevant course material.  </a:t>
            </a:r>
          </a:p>
        </p:txBody>
      </p:sp>
      <p:sp>
        <p:nvSpPr>
          <p:cNvPr id="4" name="Slide Number Placeholder 3"/>
          <p:cNvSpPr>
            <a:spLocks noGrp="1"/>
          </p:cNvSpPr>
          <p:nvPr>
            <p:ph type="sldNum" sz="quarter" idx="10"/>
          </p:nvPr>
        </p:nvSpPr>
        <p:spPr/>
        <p:txBody>
          <a:bodyPr/>
          <a:lstStyle/>
          <a:p>
            <a:fld id="{2673E501-07FB-48CD-A851-8E40E3933A41}" type="slidenum">
              <a:rPr lang="en-AU" smtClean="0"/>
              <a:t>1</a:t>
            </a:fld>
            <a:endParaRPr lang="en-AU"/>
          </a:p>
        </p:txBody>
      </p:sp>
    </p:spTree>
    <p:extLst>
      <p:ext uri="{BB962C8B-B14F-4D97-AF65-F5344CB8AC3E}">
        <p14:creationId xmlns:p14="http://schemas.microsoft.com/office/powerpoint/2010/main" val="70919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10</a:t>
            </a:fld>
            <a:endParaRPr lang="en-AU"/>
          </a:p>
        </p:txBody>
      </p:sp>
    </p:spTree>
    <p:extLst>
      <p:ext uri="{BB962C8B-B14F-4D97-AF65-F5344CB8AC3E}">
        <p14:creationId xmlns:p14="http://schemas.microsoft.com/office/powerpoint/2010/main" val="9932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ACTIVITY:</a:t>
            </a:r>
          </a:p>
          <a:p>
            <a:r>
              <a:rPr lang="en-AU" altLang="en-US" dirty="0" smtClean="0"/>
              <a:t>Distribute chocolates to everyone – explaining not to eat chocolates YET</a:t>
            </a:r>
          </a:p>
          <a:p>
            <a:r>
              <a:rPr lang="en-AU" altLang="en-US" dirty="0" smtClean="0"/>
              <a:t>Discussion about who LOVES chocolate. Some will LOVE chocolate, some will LIKE chocolate, some will be either way.</a:t>
            </a:r>
          </a:p>
          <a:p>
            <a:r>
              <a:rPr lang="en-AU" altLang="en-US" dirty="0" smtClean="0"/>
              <a:t>Take the chocolate back – and see what reactions occur</a:t>
            </a:r>
          </a:p>
          <a:p>
            <a:r>
              <a:rPr lang="en-AU" altLang="en-US" dirty="0" smtClean="0"/>
              <a:t>Explanation and discussion about LOSS – losing something and the reactions are dependent on the level of attachment or love of what is lost</a:t>
            </a:r>
          </a:p>
          <a:p>
            <a:endParaRPr lang="en-AU" altLang="en-US" dirty="0" smtClean="0"/>
          </a:p>
          <a:p>
            <a:r>
              <a:rPr lang="en-AU" altLang="en-US" dirty="0" smtClean="0"/>
              <a:t>Then ask participants</a:t>
            </a:r>
            <a:r>
              <a:rPr lang="en-AU" altLang="en-US" baseline="0" dirty="0" smtClean="0"/>
              <a:t> to locate their driving licence. Remove the driving licence and ask them to describe what they felt they may lose when they no longer have their driving licence.</a:t>
            </a:r>
            <a:endParaRPr lang="en-AU" altLang="en-US" dirty="0" smtClean="0"/>
          </a:p>
          <a:p>
            <a:endParaRPr lang="en-AU" altLang="en-US" dirty="0" smtClean="0"/>
          </a:p>
          <a:p>
            <a:r>
              <a:rPr lang="en-AU" altLang="en-US" dirty="0" smtClean="0"/>
              <a:t>What comes first ?</a:t>
            </a:r>
          </a:p>
          <a:p>
            <a:r>
              <a:rPr lang="en-AU" altLang="en-US" dirty="0" smtClean="0"/>
              <a:t>Generally the loss (examples: death of loved one; divorce; pet; vision)</a:t>
            </a:r>
          </a:p>
          <a:p>
            <a:r>
              <a:rPr lang="en-AU" altLang="en-US" dirty="0" smtClean="0"/>
              <a:t>Followed by the grief (examples: emotions such as sadness, depression; frustration </a:t>
            </a:r>
            <a:r>
              <a:rPr lang="en-AU" altLang="en-US" dirty="0" err="1" smtClean="0"/>
              <a:t>etc</a:t>
            </a:r>
            <a:r>
              <a:rPr lang="en-AU" altLang="en-US" dirty="0" smtClean="0"/>
              <a:t>)</a:t>
            </a:r>
          </a:p>
        </p:txBody>
      </p:sp>
      <p:sp>
        <p:nvSpPr>
          <p:cNvPr id="4" name="Slide Number Placeholder 3"/>
          <p:cNvSpPr>
            <a:spLocks noGrp="1"/>
          </p:cNvSpPr>
          <p:nvPr>
            <p:ph type="sldNum" sz="quarter" idx="10"/>
          </p:nvPr>
        </p:nvSpPr>
        <p:spPr/>
        <p:txBody>
          <a:bodyPr/>
          <a:lstStyle/>
          <a:p>
            <a:fld id="{2673E501-07FB-48CD-A851-8E40E3933A41}" type="slidenum">
              <a:rPr lang="en-AU" smtClean="0"/>
              <a:t>11</a:t>
            </a:fld>
            <a:endParaRPr lang="en-AU"/>
          </a:p>
        </p:txBody>
      </p:sp>
    </p:spTree>
    <p:extLst>
      <p:ext uri="{BB962C8B-B14F-4D97-AF65-F5344CB8AC3E}">
        <p14:creationId xmlns:p14="http://schemas.microsoft.com/office/powerpoint/2010/main" val="404900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ACTIVITY:</a:t>
            </a:r>
          </a:p>
          <a:p>
            <a:r>
              <a:rPr lang="en-AU" altLang="en-US" dirty="0" smtClean="0"/>
              <a:t>In pairs, draw a timeline on butcher’s paper, the various losses that can be experienced in human life from ages 0-20; 20-40; 40-60; 60-80</a:t>
            </a:r>
          </a:p>
          <a:p>
            <a:r>
              <a:rPr lang="en-AU" altLang="en-US" dirty="0" smtClean="0"/>
              <a:t>Discussion</a:t>
            </a:r>
          </a:p>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12</a:t>
            </a:fld>
            <a:endParaRPr lang="en-AU"/>
          </a:p>
        </p:txBody>
      </p:sp>
    </p:spTree>
    <p:extLst>
      <p:ext uri="{BB962C8B-B14F-4D97-AF65-F5344CB8AC3E}">
        <p14:creationId xmlns:p14="http://schemas.microsoft.com/office/powerpoint/2010/main" val="115583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When we think about loss and grief, our clients encounter both primary and secondary losses. </a:t>
            </a:r>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13</a:t>
            </a:fld>
            <a:endParaRPr lang="en-AU"/>
          </a:p>
        </p:txBody>
      </p:sp>
    </p:spTree>
    <p:extLst>
      <p:ext uri="{BB962C8B-B14F-4D97-AF65-F5344CB8AC3E}">
        <p14:creationId xmlns:p14="http://schemas.microsoft.com/office/powerpoint/2010/main" val="1286342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Vision impairment is a unique disability, given it is not always easy to see or </a:t>
            </a:r>
            <a:r>
              <a:rPr lang="en-US" b="1" dirty="0" smtClean="0"/>
              <a:t>understand by the sighted community</a:t>
            </a:r>
            <a:r>
              <a:rPr lang="en-US" dirty="0" smtClean="0"/>
              <a:t>.  When someone can’t walk, they have crutches, a leg brace or a wheelchair, so we sighted people may “forget” the challenges of not being sighted.  This can play out when we forget to put things back, or when we see someone with low vision reading.  Many VIP’s have also complained that they are excluded from conversations which can be humiliating and embarrassing.</a:t>
            </a:r>
          </a:p>
          <a:p>
            <a:pPr marL="228600" indent="-228600">
              <a:buFontTx/>
              <a:buAutoNum type="arabicPeriod"/>
              <a:defRPr/>
            </a:pPr>
            <a:r>
              <a:rPr lang="en-AU" b="1" dirty="0" smtClean="0"/>
              <a:t>I JUST WANT TO BE TREATED THE SAME </a:t>
            </a:r>
            <a:r>
              <a:rPr lang="en-AU" dirty="0" smtClean="0"/>
              <a:t>– having a disability means not having the ability to do things that others can.   But it doesn’t mean that people with a disability feel or think any differently from others.  Our clients want to be treated as normal, intelligent, worthy and capable human beings who have the power to chose to have a go at things, say yes or say no.</a:t>
            </a:r>
          </a:p>
          <a:p>
            <a:pPr marL="228600" indent="-228600">
              <a:buFontTx/>
              <a:buAutoNum type="arabicPeriod"/>
              <a:defRPr/>
            </a:pPr>
            <a:r>
              <a:rPr lang="en-AU" dirty="0" smtClean="0"/>
              <a:t>We often hear from our clients, that </a:t>
            </a:r>
            <a:r>
              <a:rPr lang="en-AU" b="1" dirty="0" smtClean="0"/>
              <a:t>USING A CANE </a:t>
            </a:r>
            <a:r>
              <a:rPr lang="en-AU" dirty="0" smtClean="0"/>
              <a:t>does highlight their disability and make them stand out in a crowd.  Mobility aids are a great thing for safety, but not such a good thing for those who like to blend in.   This can be a big hurdle for clients in their mobility training.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FEELING LIKE A BURDEN </a:t>
            </a:r>
            <a:r>
              <a:rPr lang="en-US" dirty="0" smtClean="0"/>
              <a:t>is something we hear regularly from our clients.  This is often the case when independence is lost and when our vision impaired folk haven’t got a role either at work or in the home.  Often this statement is directed to family.  </a:t>
            </a:r>
          </a:p>
          <a:p>
            <a:pPr marL="228600" indent="-228600">
              <a:buFontTx/>
              <a:buAutoNum type="arabicPeriod"/>
              <a:defRPr/>
            </a:pPr>
            <a:r>
              <a:rPr lang="en-US" b="1" dirty="0" smtClean="0"/>
              <a:t>EMPLOYMENT OPPORTUNITIES </a:t>
            </a:r>
            <a:r>
              <a:rPr lang="en-US" dirty="0" smtClean="0"/>
              <a:t>are indeed limited for anyone who has a disability, so our clients are experiencing financial issues because of unemployment as well as not feeling productive or being able to have that feeling of contributing or giving back.</a:t>
            </a:r>
          </a:p>
          <a:p>
            <a:pPr marL="228600" indent="-228600">
              <a:buFontTx/>
              <a:buAutoNum type="arabicPeriod"/>
              <a:defRPr/>
            </a:pPr>
            <a:r>
              <a:rPr lang="en-US" b="1" dirty="0" smtClean="0"/>
              <a:t>NO ONE WANTS TO BE IN A RELATIONSHIP WITH A PERSON WITH VISION IMPAIRMENT – </a:t>
            </a:r>
            <a:r>
              <a:rPr lang="en-US" dirty="0" smtClean="0"/>
              <a:t>try helping someone write their online dating profile and pondering over whether to include the words “I’m vision impaired”.   My clients have shared some unfortunate experiences about online dating where the vision impairment was disclosed </a:t>
            </a:r>
            <a:r>
              <a:rPr lang="en-US" b="1" dirty="0" smtClean="0"/>
              <a:t>or</a:t>
            </a:r>
            <a:r>
              <a:rPr lang="en-US" dirty="0" smtClean="0"/>
              <a:t> undisclosed.   Unfortunately, people can be unkind particularly in situations that they don’t fully understand.  </a:t>
            </a:r>
          </a:p>
          <a:p>
            <a:pPr marL="228600" indent="-228600">
              <a:buFontTx/>
              <a:buAutoNum type="arabicPeriod"/>
              <a:defRPr/>
            </a:pPr>
            <a:r>
              <a:rPr lang="en-US" dirty="0" smtClean="0"/>
              <a:t>Last but not least, it is </a:t>
            </a:r>
            <a:r>
              <a:rPr lang="en-US" b="1" dirty="0" smtClean="0"/>
              <a:t>not</a:t>
            </a:r>
            <a:r>
              <a:rPr lang="en-US" dirty="0" smtClean="0"/>
              <a:t> always an easy transition </a:t>
            </a:r>
            <a:r>
              <a:rPr lang="en-US" b="1" dirty="0" smtClean="0"/>
              <a:t>from having one guide dog to the next</a:t>
            </a:r>
            <a:r>
              <a:rPr lang="en-US" dirty="0" smtClean="0"/>
              <a:t>.  </a:t>
            </a:r>
            <a:endParaRPr lang="en-US" b="1" dirty="0" smtClean="0"/>
          </a:p>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14</a:t>
            </a:fld>
            <a:endParaRPr lang="en-AU"/>
          </a:p>
        </p:txBody>
      </p:sp>
    </p:spTree>
    <p:extLst>
      <p:ext uri="{BB962C8B-B14F-4D97-AF65-F5344CB8AC3E}">
        <p14:creationId xmlns:p14="http://schemas.microsoft.com/office/powerpoint/2010/main" val="75121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Vision impairment is one of the few disabilities that is not obvious from the outset, especially with cortical vision impairment. Unless you have a dog or a white cane, you may not look vision impaired.  And when you don’t look vision impaired, help or support isn’t always on offer.  </a:t>
            </a:r>
          </a:p>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Our clients tell us that they don’t want to look vision impaired.  This is a bit of a contradiction, but many of our clients struggle at first with the idea of using a cane or mobility aid because this makes them stand out or appear different.</a:t>
            </a:r>
          </a:p>
        </p:txBody>
      </p:sp>
      <p:sp>
        <p:nvSpPr>
          <p:cNvPr id="4" name="Slide Number Placeholder 3"/>
          <p:cNvSpPr>
            <a:spLocks noGrp="1"/>
          </p:cNvSpPr>
          <p:nvPr>
            <p:ph type="sldNum" sz="quarter" idx="10"/>
          </p:nvPr>
        </p:nvSpPr>
        <p:spPr/>
        <p:txBody>
          <a:bodyPr/>
          <a:lstStyle/>
          <a:p>
            <a:fld id="{2673E501-07FB-48CD-A851-8E40E3933A41}" type="slidenum">
              <a:rPr lang="en-AU" smtClean="0"/>
              <a:t>15</a:t>
            </a:fld>
            <a:endParaRPr lang="en-AU"/>
          </a:p>
        </p:txBody>
      </p:sp>
    </p:spTree>
    <p:extLst>
      <p:ext uri="{BB962C8B-B14F-4D97-AF65-F5344CB8AC3E}">
        <p14:creationId xmlns:p14="http://schemas.microsoft.com/office/powerpoint/2010/main" val="232513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Vision impairment is one of the few disabilities that is not obvious from the outset, especially with cortical vision impairment. Unless you have a dog or a white cane, you may not look vision impaired.  And when you don’t look vision impaired, help or support isn’t always on offer.  </a:t>
            </a:r>
          </a:p>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Our clients tell us that they don’t want to look vision impaired.  This is a bit of a contradiction, but many of our clients struggle at first with the idea of using a cane or mobility aid because this makes them stand out or appear different.</a:t>
            </a:r>
          </a:p>
        </p:txBody>
      </p:sp>
      <p:sp>
        <p:nvSpPr>
          <p:cNvPr id="4" name="Slide Number Placeholder 3"/>
          <p:cNvSpPr>
            <a:spLocks noGrp="1"/>
          </p:cNvSpPr>
          <p:nvPr>
            <p:ph type="sldNum" sz="quarter" idx="10"/>
          </p:nvPr>
        </p:nvSpPr>
        <p:spPr/>
        <p:txBody>
          <a:bodyPr/>
          <a:lstStyle/>
          <a:p>
            <a:fld id="{2673E501-07FB-48CD-A851-8E40E3933A41}" type="slidenum">
              <a:rPr lang="en-AU" smtClean="0"/>
              <a:t>16</a:t>
            </a:fld>
            <a:endParaRPr lang="en-AU"/>
          </a:p>
        </p:txBody>
      </p:sp>
    </p:spTree>
    <p:extLst>
      <p:ext uri="{BB962C8B-B14F-4D97-AF65-F5344CB8AC3E}">
        <p14:creationId xmlns:p14="http://schemas.microsoft.com/office/powerpoint/2010/main" val="1262301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Vision impairment is one of the few disabilities that is not obvious from the outset, especially with cortical vision impairment. Unless you have a dog or a white cane, you may not look vision impaired.  And when you don’t look vision impaired, help or support isn’t always on offer.  </a:t>
            </a:r>
          </a:p>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Our clients tell us that they don’t want to look vision impaired.  This is a bit of a contradiction, but many of our clients struggle at first with the idea of using a cane or mobility aid because this makes them stand out or appear different.</a:t>
            </a:r>
          </a:p>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Everything takes longer to do when you are vision impaired and finding things such as remote controls or door keys is often challenging.</a:t>
            </a:r>
          </a:p>
          <a:p>
            <a:pPr marL="39688" eaLnBrk="1" hangingPunct="1">
              <a:lnSpc>
                <a:spcPct val="90000"/>
              </a:lnSpc>
              <a:spcBef>
                <a:spcPts val="413"/>
              </a:spcBef>
            </a:pPr>
            <a:endParaRPr lang="en-US" altLang="en-US" dirty="0" smtClean="0">
              <a:solidFill>
                <a:srgbClr val="000000"/>
              </a:solidFill>
              <a:latin typeface="Lucida Grande" charset="0"/>
              <a:ea typeface="Lucida Grande" charset="0"/>
              <a:cs typeface="Lucida Grande" charset="0"/>
              <a:sym typeface="Lucida Grande" charset="0"/>
            </a:endParaRPr>
          </a:p>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Finally, our clients struggle with holding on to their independence and asking for help.  </a:t>
            </a:r>
          </a:p>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It’s quite a balancing act to be able to let go of one’s pride and ask for help </a:t>
            </a:r>
            <a:r>
              <a:rPr lang="en-US" altLang="en-US" b="1" dirty="0" smtClean="0">
                <a:solidFill>
                  <a:srgbClr val="000000"/>
                </a:solidFill>
                <a:latin typeface="Lucida Grande" charset="0"/>
                <a:ea typeface="Lucida Grande" charset="0"/>
                <a:cs typeface="Lucida Grande" charset="0"/>
                <a:sym typeface="Lucida Grande" charset="0"/>
              </a:rPr>
              <a:t>OR</a:t>
            </a:r>
            <a:r>
              <a:rPr lang="en-US" altLang="en-US" dirty="0" smtClean="0">
                <a:solidFill>
                  <a:srgbClr val="000000"/>
                </a:solidFill>
                <a:latin typeface="Lucida Grande" charset="0"/>
                <a:ea typeface="Lucida Grande" charset="0"/>
                <a:cs typeface="Lucida Grande" charset="0"/>
                <a:sym typeface="Lucida Grande" charset="0"/>
              </a:rPr>
              <a:t> to say no when you want to do things for yourself.</a:t>
            </a:r>
          </a:p>
        </p:txBody>
      </p:sp>
      <p:sp>
        <p:nvSpPr>
          <p:cNvPr id="4" name="Slide Number Placeholder 3"/>
          <p:cNvSpPr>
            <a:spLocks noGrp="1"/>
          </p:cNvSpPr>
          <p:nvPr>
            <p:ph type="sldNum" sz="quarter" idx="10"/>
          </p:nvPr>
        </p:nvSpPr>
        <p:spPr/>
        <p:txBody>
          <a:bodyPr/>
          <a:lstStyle/>
          <a:p>
            <a:fld id="{2673E501-07FB-48CD-A851-8E40E3933A41}" type="slidenum">
              <a:rPr lang="en-AU" smtClean="0"/>
              <a:t>17</a:t>
            </a:fld>
            <a:endParaRPr lang="en-AU"/>
          </a:p>
        </p:txBody>
      </p:sp>
    </p:spTree>
    <p:extLst>
      <p:ext uri="{BB962C8B-B14F-4D97-AF65-F5344CB8AC3E}">
        <p14:creationId xmlns:p14="http://schemas.microsoft.com/office/powerpoint/2010/main" val="1281701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Finally, our clients struggle with holding on to their independence and asking for help.  </a:t>
            </a:r>
          </a:p>
          <a:p>
            <a:pPr marL="39688" eaLnBrk="1" hangingPunct="1">
              <a:lnSpc>
                <a:spcPct val="90000"/>
              </a:lnSpc>
              <a:spcBef>
                <a:spcPts val="413"/>
              </a:spcBef>
            </a:pPr>
            <a:r>
              <a:rPr lang="en-US" altLang="en-US" dirty="0" smtClean="0">
                <a:solidFill>
                  <a:srgbClr val="000000"/>
                </a:solidFill>
                <a:latin typeface="Lucida Grande" charset="0"/>
                <a:ea typeface="Lucida Grande" charset="0"/>
                <a:cs typeface="Lucida Grande" charset="0"/>
                <a:sym typeface="Lucida Grande" charset="0"/>
              </a:rPr>
              <a:t>It’s quite a balancing act to be able to let go of one’s pride and ask for help </a:t>
            </a:r>
            <a:r>
              <a:rPr lang="en-US" altLang="en-US" b="1" dirty="0" smtClean="0">
                <a:solidFill>
                  <a:srgbClr val="000000"/>
                </a:solidFill>
                <a:latin typeface="Lucida Grande" charset="0"/>
                <a:ea typeface="Lucida Grande" charset="0"/>
                <a:cs typeface="Lucida Grande" charset="0"/>
                <a:sym typeface="Lucida Grande" charset="0"/>
              </a:rPr>
              <a:t>OR</a:t>
            </a:r>
            <a:r>
              <a:rPr lang="en-US" altLang="en-US" dirty="0" smtClean="0">
                <a:solidFill>
                  <a:srgbClr val="000000"/>
                </a:solidFill>
                <a:latin typeface="Lucida Grande" charset="0"/>
                <a:ea typeface="Lucida Grande" charset="0"/>
                <a:cs typeface="Lucida Grande" charset="0"/>
                <a:sym typeface="Lucida Grande" charset="0"/>
              </a:rPr>
              <a:t> to say no when you want to do things for yourself.</a:t>
            </a:r>
          </a:p>
        </p:txBody>
      </p:sp>
      <p:sp>
        <p:nvSpPr>
          <p:cNvPr id="4" name="Slide Number Placeholder 3"/>
          <p:cNvSpPr>
            <a:spLocks noGrp="1"/>
          </p:cNvSpPr>
          <p:nvPr>
            <p:ph type="sldNum" sz="quarter" idx="10"/>
          </p:nvPr>
        </p:nvSpPr>
        <p:spPr/>
        <p:txBody>
          <a:bodyPr/>
          <a:lstStyle/>
          <a:p>
            <a:fld id="{2673E501-07FB-48CD-A851-8E40E3933A41}" type="slidenum">
              <a:rPr lang="en-AU" smtClean="0"/>
              <a:t>18</a:t>
            </a:fld>
            <a:endParaRPr lang="en-AU"/>
          </a:p>
        </p:txBody>
      </p:sp>
    </p:spTree>
    <p:extLst>
      <p:ext uri="{BB962C8B-B14F-4D97-AF65-F5344CB8AC3E}">
        <p14:creationId xmlns:p14="http://schemas.microsoft.com/office/powerpoint/2010/main" val="285727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19</a:t>
            </a:fld>
            <a:endParaRPr lang="en-AU"/>
          </a:p>
        </p:txBody>
      </p:sp>
    </p:spTree>
    <p:extLst>
      <p:ext uri="{BB962C8B-B14F-4D97-AF65-F5344CB8AC3E}">
        <p14:creationId xmlns:p14="http://schemas.microsoft.com/office/powerpoint/2010/main" val="63637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2</a:t>
            </a:fld>
            <a:endParaRPr lang="en-AU"/>
          </a:p>
        </p:txBody>
      </p:sp>
    </p:spTree>
    <p:extLst>
      <p:ext uri="{BB962C8B-B14F-4D97-AF65-F5344CB8AC3E}">
        <p14:creationId xmlns:p14="http://schemas.microsoft.com/office/powerpoint/2010/main" val="2854908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20</a:t>
            </a:fld>
            <a:endParaRPr lang="en-AU"/>
          </a:p>
        </p:txBody>
      </p:sp>
    </p:spTree>
    <p:extLst>
      <p:ext uri="{BB962C8B-B14F-4D97-AF65-F5344CB8AC3E}">
        <p14:creationId xmlns:p14="http://schemas.microsoft.com/office/powerpoint/2010/main" val="2668971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The GDQ Psychological Services aims to promote better understanding and acceptance of vision impairment for our clients. The service focuses on challenges around vision loss. If the clients presents with other mental health conditions outside of the scope of vision impairment, an external referral may be suggested.</a:t>
            </a:r>
          </a:p>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21</a:t>
            </a:fld>
            <a:endParaRPr lang="en-AU"/>
          </a:p>
        </p:txBody>
      </p:sp>
    </p:spTree>
    <p:extLst>
      <p:ext uri="{BB962C8B-B14F-4D97-AF65-F5344CB8AC3E}">
        <p14:creationId xmlns:p14="http://schemas.microsoft.com/office/powerpoint/2010/main" val="426466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In your role as a Guide Dog Instructor, you will be working with clients who are experiencing loss of sight, suddenly or slowly.  You will encounter some highly resilient people, but will also encounter others whose challenges may far outweigh their resources.   Keep in mind that you are part of a bigger team, and referring to the counselling team may assist our client achieve his / her goals.</a:t>
            </a:r>
          </a:p>
          <a:p>
            <a:endParaRPr lang="en-AU" altLang="en-US" dirty="0" smtClean="0"/>
          </a:p>
          <a:p>
            <a:r>
              <a:rPr lang="en-AU" altLang="en-US" dirty="0" smtClean="0"/>
              <a:t>Some of the GDQ Psychological services include …</a:t>
            </a:r>
            <a:endParaRPr lang="en-US" altLang="en-US" dirty="0" smtClean="0"/>
          </a:p>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22</a:t>
            </a:fld>
            <a:endParaRPr lang="en-AU"/>
          </a:p>
        </p:txBody>
      </p:sp>
    </p:spTree>
    <p:extLst>
      <p:ext uri="{BB962C8B-B14F-4D97-AF65-F5344CB8AC3E}">
        <p14:creationId xmlns:p14="http://schemas.microsoft.com/office/powerpoint/2010/main" val="62697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Some of the GDQ Psychological services include …</a:t>
            </a:r>
            <a:endParaRPr lang="en-US" altLang="en-US" dirty="0" smtClean="0"/>
          </a:p>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23</a:t>
            </a:fld>
            <a:endParaRPr lang="en-AU"/>
          </a:p>
        </p:txBody>
      </p:sp>
    </p:spTree>
    <p:extLst>
      <p:ext uri="{BB962C8B-B14F-4D97-AF65-F5344CB8AC3E}">
        <p14:creationId xmlns:p14="http://schemas.microsoft.com/office/powerpoint/2010/main" val="930352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smtClean="0"/>
              <a:t>Generally speaking, counselling referrals are generated from within GDQ internally, from external disability or vision related services, and also from clients who self refer.  After the initial referral, an assessment which entails gathering relevant information about the client, their support networks and their needs.  A plan is then formulated to include which intervention is best suited to help achieve the client’s specific goals.</a:t>
            </a:r>
          </a:p>
        </p:txBody>
      </p:sp>
      <p:sp>
        <p:nvSpPr>
          <p:cNvPr id="4" name="Slide Number Placeholder 3"/>
          <p:cNvSpPr>
            <a:spLocks noGrp="1"/>
          </p:cNvSpPr>
          <p:nvPr>
            <p:ph type="sldNum" sz="quarter" idx="10"/>
          </p:nvPr>
        </p:nvSpPr>
        <p:spPr/>
        <p:txBody>
          <a:bodyPr/>
          <a:lstStyle/>
          <a:p>
            <a:fld id="{2673E501-07FB-48CD-A851-8E40E3933A41}" type="slidenum">
              <a:rPr lang="en-AU" smtClean="0"/>
              <a:t>24</a:t>
            </a:fld>
            <a:endParaRPr lang="en-AU"/>
          </a:p>
        </p:txBody>
      </p:sp>
    </p:spTree>
    <p:extLst>
      <p:ext uri="{BB962C8B-B14F-4D97-AF65-F5344CB8AC3E}">
        <p14:creationId xmlns:p14="http://schemas.microsoft.com/office/powerpoint/2010/main" val="1438544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Many of our clients will benefit from counselling whilst undertaking mobility or guide dog training.  Co-ordination between the Psychology, Mobility and Guide Dog Services teams is a collaborative process which entails planning, communication and support co-ordination.</a:t>
            </a:r>
          </a:p>
        </p:txBody>
      </p:sp>
      <p:sp>
        <p:nvSpPr>
          <p:cNvPr id="4" name="Slide Number Placeholder 3"/>
          <p:cNvSpPr>
            <a:spLocks noGrp="1"/>
          </p:cNvSpPr>
          <p:nvPr>
            <p:ph type="sldNum" sz="quarter" idx="10"/>
          </p:nvPr>
        </p:nvSpPr>
        <p:spPr/>
        <p:txBody>
          <a:bodyPr/>
          <a:lstStyle/>
          <a:p>
            <a:fld id="{2673E501-07FB-48CD-A851-8E40E3933A41}" type="slidenum">
              <a:rPr lang="en-AU" smtClean="0"/>
              <a:t>25</a:t>
            </a:fld>
            <a:endParaRPr lang="en-AU"/>
          </a:p>
        </p:txBody>
      </p:sp>
    </p:spTree>
    <p:extLst>
      <p:ext uri="{BB962C8B-B14F-4D97-AF65-F5344CB8AC3E}">
        <p14:creationId xmlns:p14="http://schemas.microsoft.com/office/powerpoint/2010/main" val="4219550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26</a:t>
            </a:fld>
            <a:endParaRPr lang="en-AU"/>
          </a:p>
        </p:txBody>
      </p:sp>
    </p:spTree>
    <p:extLst>
      <p:ext uri="{BB962C8B-B14F-4D97-AF65-F5344CB8AC3E}">
        <p14:creationId xmlns:p14="http://schemas.microsoft.com/office/powerpoint/2010/main" val="3650503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27</a:t>
            </a:fld>
            <a:endParaRPr lang="en-AU"/>
          </a:p>
        </p:txBody>
      </p:sp>
    </p:spTree>
    <p:extLst>
      <p:ext uri="{BB962C8B-B14F-4D97-AF65-F5344CB8AC3E}">
        <p14:creationId xmlns:p14="http://schemas.microsoft.com/office/powerpoint/2010/main" val="3091441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28</a:t>
            </a:fld>
            <a:endParaRPr lang="en-AU"/>
          </a:p>
        </p:txBody>
      </p:sp>
    </p:spTree>
    <p:extLst>
      <p:ext uri="{BB962C8B-B14F-4D97-AF65-F5344CB8AC3E}">
        <p14:creationId xmlns:p14="http://schemas.microsoft.com/office/powerpoint/2010/main" val="84422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each other </a:t>
            </a:r>
            <a:r>
              <a:rPr lang="en-US" baseline="0" dirty="0" smtClean="0"/>
              <a:t>and tell the group something that others may not have know already. </a:t>
            </a:r>
          </a:p>
          <a:p>
            <a:r>
              <a:rPr lang="en-US" baseline="0" dirty="0" smtClean="0"/>
              <a:t>Disclose at your own personal level of comfort. Do not disclose anything you think may hurt or harm yourself or others.</a:t>
            </a:r>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3</a:t>
            </a:fld>
            <a:endParaRPr lang="en-AU"/>
          </a:p>
        </p:txBody>
      </p:sp>
    </p:spTree>
    <p:extLst>
      <p:ext uri="{BB962C8B-B14F-4D97-AF65-F5344CB8AC3E}">
        <p14:creationId xmlns:p14="http://schemas.microsoft.com/office/powerpoint/2010/main" val="320128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Discussion about:</a:t>
            </a:r>
          </a:p>
          <a:p>
            <a:r>
              <a:rPr lang="en-US" altLang="en-US" dirty="0" smtClean="0"/>
              <a:t>Why are we doing this?</a:t>
            </a:r>
          </a:p>
          <a:p>
            <a:pPr marL="171450" indent="-171450">
              <a:buFont typeface="Arial" panose="020B0604020202020204" pitchFamily="34" charset="0"/>
              <a:buChar char="•"/>
            </a:pPr>
            <a:r>
              <a:rPr lang="en-US" altLang="en-US" dirty="0" smtClean="0"/>
              <a:t>Create</a:t>
            </a:r>
            <a:r>
              <a:rPr lang="en-US" altLang="en-US" baseline="0" dirty="0" smtClean="0"/>
              <a:t> awareness from within</a:t>
            </a:r>
          </a:p>
          <a:p>
            <a:pPr marL="171450" indent="-171450">
              <a:buFont typeface="Arial" panose="020B0604020202020204" pitchFamily="34" charset="0"/>
              <a:buChar char="•"/>
            </a:pPr>
            <a:r>
              <a:rPr lang="en-US" altLang="en-US" baseline="0" dirty="0" smtClean="0"/>
              <a:t>Increase empathy not sympathy so we can help create a productive work relationship with clients</a:t>
            </a:r>
          </a:p>
          <a:p>
            <a:pPr marL="171450" indent="-171450">
              <a:buFont typeface="Arial" panose="020B0604020202020204" pitchFamily="34" charset="0"/>
              <a:buChar char="•"/>
            </a:pPr>
            <a:r>
              <a:rPr lang="en-US" altLang="en-US" baseline="0" dirty="0" smtClean="0"/>
              <a:t>The uniqueness of the role of GDMI which encompasses two beings and the careful balance between them</a:t>
            </a:r>
            <a:endParaRPr lang="en-US" altLang="en-US" dirty="0" smtClean="0"/>
          </a:p>
          <a:p>
            <a:r>
              <a:rPr lang="en-US" altLang="en-US" dirty="0" smtClean="0"/>
              <a:t>Why do we need to do this?</a:t>
            </a:r>
          </a:p>
          <a:p>
            <a:pPr marL="171450" indent="-171450">
              <a:buFont typeface="Arial" panose="020B0604020202020204" pitchFamily="34" charset="0"/>
              <a:buChar char="•"/>
            </a:pPr>
            <a:r>
              <a:rPr lang="en-US" altLang="en-US" dirty="0" smtClean="0"/>
              <a:t>Awareness and empathy do</a:t>
            </a:r>
            <a:r>
              <a:rPr lang="en-US" altLang="en-US" baseline="0" dirty="0" smtClean="0"/>
              <a:t> not always comes naturally.</a:t>
            </a:r>
          </a:p>
          <a:p>
            <a:pPr marL="171450" indent="-171450">
              <a:buFont typeface="Arial" panose="020B0604020202020204" pitchFamily="34" charset="0"/>
              <a:buChar char="•"/>
            </a:pPr>
            <a:r>
              <a:rPr lang="en-US" altLang="en-US" baseline="0" dirty="0" smtClean="0"/>
              <a:t>Learning to take the role as a GDMI for both the beings under your care.</a:t>
            </a:r>
            <a:endParaRPr lang="en-US" altLang="en-US" dirty="0" smtClean="0"/>
          </a:p>
          <a:p>
            <a:r>
              <a:rPr lang="en-US" altLang="en-US" dirty="0" smtClean="0"/>
              <a:t>Explain</a:t>
            </a:r>
            <a:r>
              <a:rPr lang="en-US" altLang="en-US" baseline="0" dirty="0" smtClean="0"/>
              <a:t> the objectives for the model spread across 3 sessions.</a:t>
            </a:r>
            <a:endParaRPr lang="en-US"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4</a:t>
            </a:fld>
            <a:endParaRPr lang="en-AU"/>
          </a:p>
        </p:txBody>
      </p:sp>
    </p:spTree>
    <p:extLst>
      <p:ext uri="{BB962C8B-B14F-4D97-AF65-F5344CB8AC3E}">
        <p14:creationId xmlns:p14="http://schemas.microsoft.com/office/powerpoint/2010/main" val="329582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5</a:t>
            </a:fld>
            <a:endParaRPr lang="en-AU"/>
          </a:p>
        </p:txBody>
      </p:sp>
    </p:spTree>
    <p:extLst>
      <p:ext uri="{BB962C8B-B14F-4D97-AF65-F5344CB8AC3E}">
        <p14:creationId xmlns:p14="http://schemas.microsoft.com/office/powerpoint/2010/main" val="112158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6</a:t>
            </a:fld>
            <a:endParaRPr lang="en-AU"/>
          </a:p>
        </p:txBody>
      </p:sp>
    </p:spTree>
    <p:extLst>
      <p:ext uri="{BB962C8B-B14F-4D97-AF65-F5344CB8AC3E}">
        <p14:creationId xmlns:p14="http://schemas.microsoft.com/office/powerpoint/2010/main" val="288815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7</a:t>
            </a:fld>
            <a:endParaRPr lang="en-AU"/>
          </a:p>
        </p:txBody>
      </p:sp>
    </p:spTree>
    <p:extLst>
      <p:ext uri="{BB962C8B-B14F-4D97-AF65-F5344CB8AC3E}">
        <p14:creationId xmlns:p14="http://schemas.microsoft.com/office/powerpoint/2010/main" val="271756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8</a:t>
            </a:fld>
            <a:endParaRPr lang="en-AU"/>
          </a:p>
        </p:txBody>
      </p:sp>
    </p:spTree>
    <p:extLst>
      <p:ext uri="{BB962C8B-B14F-4D97-AF65-F5344CB8AC3E}">
        <p14:creationId xmlns:p14="http://schemas.microsoft.com/office/powerpoint/2010/main" val="220328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9</a:t>
            </a:fld>
            <a:endParaRPr lang="en-AU"/>
          </a:p>
        </p:txBody>
      </p:sp>
    </p:spTree>
    <p:extLst>
      <p:ext uri="{BB962C8B-B14F-4D97-AF65-F5344CB8AC3E}">
        <p14:creationId xmlns:p14="http://schemas.microsoft.com/office/powerpoint/2010/main" val="4293216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GDQ_PPT_Fron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4083051"/>
            <a:ext cx="7772400" cy="1302618"/>
          </a:xfrm>
        </p:spPr>
        <p:txBody>
          <a:bodyPr>
            <a:normAutofit/>
          </a:bodyPr>
          <a:lstStyle>
            <a:lvl1pPr>
              <a:defRPr lang="en-AU" sz="3800" b="1" kern="1200" dirty="0">
                <a:solidFill>
                  <a:srgbClr val="6B3727"/>
                </a:solidFill>
                <a:latin typeface="Arial" pitchFamily="34" charset="0"/>
                <a:ea typeface="+mn-ea"/>
                <a:cs typeface="Arial"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5522193"/>
            <a:ext cx="6400800" cy="6976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DQ_PPT_Foot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extLst>
      <p:ext uri="{BB962C8B-B14F-4D97-AF65-F5344CB8AC3E}">
        <p14:creationId xmlns:p14="http://schemas.microsoft.com/office/powerpoint/2010/main" val="362935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extLst>
      <p:ext uri="{BB962C8B-B14F-4D97-AF65-F5344CB8AC3E}">
        <p14:creationId xmlns:p14="http://schemas.microsoft.com/office/powerpoint/2010/main" val="402993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056D8-18E6-446D-9B7A-5FCB1F16AC3C}" type="datetimeFigureOut">
              <a:rPr lang="en-AU" smtClean="0"/>
              <a:pPr/>
              <a:t>29/04/2021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5DBAF-C2EB-4ADF-85BF-DE8524E6557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656" y="4077072"/>
            <a:ext cx="8278688" cy="1302618"/>
          </a:xfrm>
        </p:spPr>
        <p:txBody>
          <a:bodyPr>
            <a:normAutofit fontScale="90000"/>
          </a:bodyPr>
          <a:lstStyle/>
          <a:p>
            <a:r>
              <a:rPr lang="en-AU" dirty="0"/>
              <a:t>Psychosocial impact of vision impairment on clients and their </a:t>
            </a:r>
            <a:r>
              <a:rPr lang="en-AU" dirty="0" smtClean="0"/>
              <a:t>family</a:t>
            </a:r>
            <a:endParaRPr lang="en-AU" dirty="0"/>
          </a:p>
        </p:txBody>
      </p:sp>
      <p:sp>
        <p:nvSpPr>
          <p:cNvPr id="3" name="Subtitle 2"/>
          <p:cNvSpPr>
            <a:spLocks noGrp="1"/>
          </p:cNvSpPr>
          <p:nvPr>
            <p:ph type="subTitle" idx="1"/>
          </p:nvPr>
        </p:nvSpPr>
        <p:spPr/>
        <p:txBody>
          <a:bodyPr>
            <a:normAutofit/>
          </a:bodyPr>
          <a:lstStyle/>
          <a:p>
            <a:r>
              <a:rPr lang="en-AU" sz="2400" b="1" dirty="0" smtClean="0">
                <a:solidFill>
                  <a:srgbClr val="6B3727"/>
                </a:solidFill>
                <a:latin typeface="Arial" pitchFamily="34" charset="0"/>
                <a:cs typeface="Arial" pitchFamily="34" charset="0"/>
              </a:rPr>
              <a:t>GDMI</a:t>
            </a:r>
            <a:r>
              <a:rPr lang="en-AU" sz="2000" dirty="0" smtClean="0"/>
              <a:t> </a:t>
            </a:r>
            <a:r>
              <a:rPr lang="en-AU" sz="2400" b="1" dirty="0">
                <a:solidFill>
                  <a:srgbClr val="6B3727"/>
                </a:solidFill>
                <a:latin typeface="Arial" pitchFamily="34" charset="0"/>
                <a:cs typeface="Arial" pitchFamily="34" charset="0"/>
              </a:rPr>
              <a:t>CADET TRAINING </a:t>
            </a:r>
            <a:r>
              <a:rPr lang="en-AU" sz="2400" b="1" dirty="0" smtClean="0">
                <a:solidFill>
                  <a:srgbClr val="6B3727"/>
                </a:solidFill>
                <a:latin typeface="Arial" pitchFamily="34" charset="0"/>
                <a:cs typeface="Arial" pitchFamily="34" charset="0"/>
              </a:rPr>
              <a:t>2021</a:t>
            </a:r>
            <a:endParaRPr lang="en-AU" sz="2400" b="1" dirty="0">
              <a:solidFill>
                <a:srgbClr val="6B3727"/>
              </a:solidFill>
              <a:latin typeface="Arial" pitchFamily="34" charset="0"/>
              <a:cs typeface="Arial" pitchFamily="34" charset="0"/>
            </a:endParaRPr>
          </a:p>
          <a:p>
            <a:endParaRPr lang="en-AU"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a:solidFill>
                  <a:srgbClr val="6B3727"/>
                </a:solidFill>
                <a:latin typeface="Arial" pitchFamily="34" charset="0"/>
                <a:cs typeface="Arial" pitchFamily="34" charset="0"/>
              </a:rPr>
              <a:t>Session </a:t>
            </a:r>
            <a:r>
              <a:rPr lang="en-AU" sz="4000" b="1" dirty="0" smtClean="0">
                <a:solidFill>
                  <a:srgbClr val="6B3727"/>
                </a:solidFill>
                <a:latin typeface="Arial" pitchFamily="34" charset="0"/>
                <a:cs typeface="Arial" pitchFamily="34" charset="0"/>
              </a:rPr>
              <a:t>1 Objectives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a:cs typeface="Arial" pitchFamily="34" charset="0"/>
              </a:rPr>
              <a:t>To understand the psychosocial impact of vision loss</a:t>
            </a:r>
            <a:r>
              <a:rPr lang="en-AU" dirty="0" smtClean="0">
                <a:cs typeface="Arial" pitchFamily="34" charset="0"/>
              </a:rPr>
              <a:t>.</a:t>
            </a:r>
            <a:endParaRPr lang="en-AU" dirty="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117" y="2420888"/>
            <a:ext cx="5902659" cy="3705275"/>
          </a:xfrm>
          <a:prstGeom prst="rect">
            <a:avLst/>
          </a:prstGeom>
        </p:spPr>
      </p:pic>
    </p:spTree>
    <p:custDataLst>
      <p:tags r:id="rId1"/>
    </p:custDataLst>
    <p:extLst>
      <p:ext uri="{BB962C8B-B14F-4D97-AF65-F5344CB8AC3E}">
        <p14:creationId xmlns:p14="http://schemas.microsoft.com/office/powerpoint/2010/main" val="199383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Loss and Grief</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US" dirty="0" smtClean="0">
                <a:cs typeface="Arial" pitchFamily="34" charset="0"/>
              </a:rPr>
              <a:t>What is loss? What is grief?</a:t>
            </a:r>
            <a:endParaRPr lang="en-US" dirty="0">
              <a:cs typeface="Arial" pitchFamily="34" charset="0"/>
            </a:endParaRPr>
          </a:p>
          <a:p>
            <a:pPr>
              <a:buBlip>
                <a:blip r:embed="rId4"/>
              </a:buBlip>
            </a:pPr>
            <a:r>
              <a:rPr lang="en-US" dirty="0" smtClean="0">
                <a:cs typeface="Arial" pitchFamily="34" charset="0"/>
              </a:rPr>
              <a:t>Which comes first?</a:t>
            </a:r>
          </a:p>
          <a:p>
            <a:pPr>
              <a:buBlip>
                <a:blip r:embed="rId4"/>
              </a:buBlip>
            </a:pPr>
            <a:endParaRPr lang="en-AU" dirty="0">
              <a:latin typeface="Arial" pitchFamily="34" charset="0"/>
              <a:cs typeface="Arial" pitchFamily="34" charset="0"/>
            </a:endParaRPr>
          </a:p>
        </p:txBody>
      </p:sp>
      <p:pic>
        <p:nvPicPr>
          <p:cNvPr id="5" name="Picture 4"/>
          <p:cNvPicPr>
            <a:picLocks noChangeAspect="1"/>
          </p:cNvPicPr>
          <p:nvPr/>
        </p:nvPicPr>
        <p:blipFill>
          <a:blip r:embed="rId5"/>
          <a:stretch>
            <a:fillRect/>
          </a:stretch>
        </p:blipFill>
        <p:spPr>
          <a:xfrm>
            <a:off x="2195737" y="2852936"/>
            <a:ext cx="6948264" cy="3993616"/>
          </a:xfrm>
          <a:prstGeom prst="rect">
            <a:avLst/>
          </a:prstGeom>
        </p:spPr>
      </p:pic>
      <p:grpSp>
        <p:nvGrpSpPr>
          <p:cNvPr id="4" name="Group 3"/>
          <p:cNvGrpSpPr/>
          <p:nvPr/>
        </p:nvGrpSpPr>
        <p:grpSpPr>
          <a:xfrm>
            <a:off x="3353545" y="3783316"/>
            <a:ext cx="3707904" cy="2132856"/>
            <a:chOff x="3353545" y="3783316"/>
            <a:chExt cx="3707904" cy="2132856"/>
          </a:xfrm>
        </p:grpSpPr>
        <p:grpSp>
          <p:nvGrpSpPr>
            <p:cNvPr id="10" name="Group 9"/>
            <p:cNvGrpSpPr/>
            <p:nvPr/>
          </p:nvGrpSpPr>
          <p:grpSpPr>
            <a:xfrm>
              <a:off x="3353545" y="3783316"/>
              <a:ext cx="3707904" cy="2132856"/>
              <a:chOff x="5436096" y="4725144"/>
              <a:chExt cx="3707904" cy="2132856"/>
            </a:xfrm>
          </p:grpSpPr>
          <p:sp>
            <p:nvSpPr>
              <p:cNvPr id="6" name="Rounded Rectangle 5"/>
              <p:cNvSpPr/>
              <p:nvPr/>
            </p:nvSpPr>
            <p:spPr>
              <a:xfrm>
                <a:off x="5436096" y="4725144"/>
                <a:ext cx="3707904" cy="2132856"/>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dirty="0" smtClean="0"/>
                  <a:t>Driver Licence	</a:t>
                </a:r>
                <a:r>
                  <a:rPr lang="en-AU" dirty="0">
                    <a:solidFill>
                      <a:schemeClr val="tx1"/>
                    </a:solidFill>
                  </a:rPr>
                  <a:t> </a:t>
                </a:r>
                <a:r>
                  <a:rPr lang="en-AU" dirty="0" smtClean="0">
                    <a:solidFill>
                      <a:schemeClr val="tx1"/>
                    </a:solidFill>
                  </a:rPr>
                  <a:t>            </a:t>
                </a:r>
                <a:r>
                  <a:rPr lang="en-AU" sz="1200" dirty="0" smtClean="0">
                    <a:solidFill>
                      <a:schemeClr val="tx1"/>
                    </a:solidFill>
                  </a:rPr>
                  <a:t>Licence No</a:t>
                </a:r>
                <a:endParaRPr lang="en-AU" dirty="0" smtClean="0">
                  <a:solidFill>
                    <a:schemeClr val="tx1"/>
                  </a:solidFill>
                </a:endParaRPr>
              </a:p>
              <a:p>
                <a:pPr algn="r"/>
                <a:r>
                  <a:rPr lang="en-AU" sz="1200" dirty="0" smtClean="0">
                    <a:solidFill>
                      <a:schemeClr val="tx1"/>
                    </a:solidFill>
                  </a:rPr>
                  <a:t>000000001</a:t>
                </a:r>
                <a:endParaRPr lang="en-AU" sz="1200" dirty="0">
                  <a:solidFill>
                    <a:schemeClr val="tx1"/>
                  </a:solidFill>
                </a:endParaRPr>
              </a:p>
              <a:p>
                <a:r>
                  <a:rPr lang="en-AU" dirty="0" smtClean="0"/>
                  <a:t>	</a:t>
                </a:r>
                <a:r>
                  <a:rPr lang="en-AU" sz="1200" dirty="0" smtClean="0">
                    <a:solidFill>
                      <a:schemeClr val="tx1"/>
                    </a:solidFill>
                  </a:rPr>
                  <a:t>DOB: 00/00/00</a:t>
                </a:r>
              </a:p>
              <a:p>
                <a:r>
                  <a:rPr lang="en-AU" sz="1200" dirty="0">
                    <a:solidFill>
                      <a:schemeClr val="tx1"/>
                    </a:solidFill>
                  </a:rPr>
                  <a:t>	</a:t>
                </a:r>
                <a:r>
                  <a:rPr lang="en-AU" sz="1200" dirty="0" smtClean="0">
                    <a:solidFill>
                      <a:schemeClr val="tx1"/>
                    </a:solidFill>
                  </a:rPr>
                  <a:t>Height: 5 cm to 5cm</a:t>
                </a:r>
              </a:p>
              <a:p>
                <a:r>
                  <a:rPr lang="en-AU" sz="1200" dirty="0">
                    <a:solidFill>
                      <a:schemeClr val="tx1"/>
                    </a:solidFill>
                  </a:rPr>
                  <a:t>	</a:t>
                </a:r>
                <a:r>
                  <a:rPr lang="en-AU" sz="1200" dirty="0" smtClean="0">
                    <a:solidFill>
                      <a:schemeClr val="tx1"/>
                    </a:solidFill>
                  </a:rPr>
                  <a:t>Expiry: 00/00/00</a:t>
                </a:r>
              </a:p>
              <a:p>
                <a:endParaRPr lang="en-AU" sz="1200" dirty="0">
                  <a:solidFill>
                    <a:schemeClr val="tx1"/>
                  </a:solidFill>
                </a:endParaRPr>
              </a:p>
              <a:p>
                <a:r>
                  <a:rPr lang="en-AU" sz="1200" dirty="0" smtClean="0">
                    <a:solidFill>
                      <a:schemeClr val="tx1"/>
                    </a:solidFill>
                  </a:rPr>
                  <a:t>	Conditions: </a:t>
                </a:r>
              </a:p>
              <a:p>
                <a:r>
                  <a:rPr lang="en-AU" sz="1200" dirty="0">
                    <a:solidFill>
                      <a:schemeClr val="tx1"/>
                    </a:solidFill>
                  </a:rPr>
                  <a:t>	</a:t>
                </a:r>
                <a:r>
                  <a:rPr lang="en-AU" sz="1200" dirty="0" smtClean="0">
                    <a:solidFill>
                      <a:schemeClr val="tx1"/>
                    </a:solidFill>
                  </a:rPr>
                  <a:t>Unlimited driving</a:t>
                </a:r>
              </a:p>
              <a:p>
                <a:pPr algn="ctr"/>
                <a:endParaRPr lang="en-AU" dirty="0"/>
              </a:p>
            </p:txBody>
          </p:sp>
          <p:sp>
            <p:nvSpPr>
              <p:cNvPr id="7" name="Rectangle 6"/>
              <p:cNvSpPr/>
              <p:nvPr/>
            </p:nvSpPr>
            <p:spPr>
              <a:xfrm>
                <a:off x="7902055" y="5340722"/>
                <a:ext cx="1000769" cy="104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940152" y="558924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p:cNvSpPr/>
              <p:nvPr/>
            </p:nvSpPr>
            <p:spPr>
              <a:xfrm rot="16200000">
                <a:off x="5544108" y="5625245"/>
                <a:ext cx="360040" cy="288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026" name="Picture 2" descr="Business credit debit card bank ATM chip macro closeup, isolated golden texture, ID security concept Stock Photo - 1271335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7601" y="4657663"/>
              <a:ext cx="349789" cy="349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ustration of a gho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5650" y="4437112"/>
              <a:ext cx="968598" cy="96859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127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AU" sz="4000" b="1" dirty="0" smtClean="0">
                <a:solidFill>
                  <a:srgbClr val="6B3727"/>
                </a:solidFill>
                <a:latin typeface="Arial" pitchFamily="34" charset="0"/>
                <a:cs typeface="Arial" pitchFamily="34" charset="0"/>
              </a:rPr>
              <a:t>Activity</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Grief Timeline</a:t>
            </a:r>
            <a:endParaRPr lang="en-AU" dirty="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15387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Our clients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196752"/>
            <a:ext cx="8229600" cy="4929411"/>
          </a:xfrm>
        </p:spPr>
        <p:txBody>
          <a:bodyPr>
            <a:normAutofit fontScale="92500" lnSpcReduction="10000"/>
          </a:bodyPr>
          <a:lstStyle/>
          <a:p>
            <a:pPr>
              <a:buBlip>
                <a:blip r:embed="rId4"/>
              </a:buBlip>
            </a:pPr>
            <a:r>
              <a:rPr lang="en-AU" dirty="0" smtClean="0">
                <a:cs typeface="Arial" pitchFamily="34" charset="0"/>
              </a:rPr>
              <a:t>Primary loss</a:t>
            </a:r>
          </a:p>
          <a:p>
            <a:pPr lvl="1">
              <a:buBlip>
                <a:blip r:embed="rId4"/>
              </a:buBlip>
            </a:pPr>
            <a:r>
              <a:rPr lang="en-AU" dirty="0" smtClean="0">
                <a:cs typeface="Arial" pitchFamily="34" charset="0"/>
              </a:rPr>
              <a:t>Loss of vision </a:t>
            </a:r>
            <a:endParaRPr lang="en-AU" dirty="0">
              <a:cs typeface="Arial" pitchFamily="34" charset="0"/>
            </a:endParaRPr>
          </a:p>
          <a:p>
            <a:pPr>
              <a:buBlip>
                <a:blip r:embed="rId4"/>
              </a:buBlip>
            </a:pPr>
            <a:r>
              <a:rPr lang="en-AU" dirty="0" smtClean="0">
                <a:cs typeface="Arial" pitchFamily="34" charset="0"/>
              </a:rPr>
              <a:t>Secondary </a:t>
            </a:r>
            <a:r>
              <a:rPr lang="en-AU" dirty="0">
                <a:cs typeface="Arial" pitchFamily="34" charset="0"/>
              </a:rPr>
              <a:t>losses</a:t>
            </a:r>
          </a:p>
          <a:p>
            <a:pPr lvl="1">
              <a:buBlip>
                <a:blip r:embed="rId4"/>
              </a:buBlip>
            </a:pPr>
            <a:r>
              <a:rPr lang="en-AU" dirty="0">
                <a:cs typeface="Arial" pitchFamily="34" charset="0"/>
              </a:rPr>
              <a:t>Loss of independence</a:t>
            </a:r>
          </a:p>
          <a:p>
            <a:pPr lvl="1">
              <a:buBlip>
                <a:blip r:embed="rId4"/>
              </a:buBlip>
            </a:pPr>
            <a:r>
              <a:rPr lang="en-AU" dirty="0">
                <a:cs typeface="Arial" pitchFamily="34" charset="0"/>
              </a:rPr>
              <a:t>Loss of confidence</a:t>
            </a:r>
          </a:p>
          <a:p>
            <a:pPr lvl="1">
              <a:buBlip>
                <a:blip r:embed="rId4"/>
              </a:buBlip>
            </a:pPr>
            <a:r>
              <a:rPr lang="en-AU" dirty="0">
                <a:cs typeface="Arial" pitchFamily="34" charset="0"/>
              </a:rPr>
              <a:t>Loss of self-esteem</a:t>
            </a:r>
          </a:p>
          <a:p>
            <a:pPr lvl="1">
              <a:buBlip>
                <a:blip r:embed="rId4"/>
              </a:buBlip>
            </a:pPr>
            <a:r>
              <a:rPr lang="en-AU" dirty="0">
                <a:cs typeface="Arial" pitchFamily="34" charset="0"/>
              </a:rPr>
              <a:t>No longer feeling safe </a:t>
            </a:r>
          </a:p>
          <a:p>
            <a:pPr lvl="1">
              <a:buBlip>
                <a:blip r:embed="rId4"/>
              </a:buBlip>
            </a:pPr>
            <a:r>
              <a:rPr lang="en-AU" dirty="0">
                <a:cs typeface="Arial" pitchFamily="34" charset="0"/>
              </a:rPr>
              <a:t>Loss of hopes and dreams</a:t>
            </a:r>
          </a:p>
          <a:p>
            <a:pPr lvl="1">
              <a:buBlip>
                <a:blip r:embed="rId4"/>
              </a:buBlip>
            </a:pPr>
            <a:r>
              <a:rPr lang="en-AU" dirty="0">
                <a:cs typeface="Arial" pitchFamily="34" charset="0"/>
              </a:rPr>
              <a:t>Loss of mobility</a:t>
            </a:r>
          </a:p>
          <a:p>
            <a:pPr lvl="1">
              <a:buBlip>
                <a:blip r:embed="rId4"/>
              </a:buBlip>
            </a:pPr>
            <a:r>
              <a:rPr lang="en-AU" dirty="0">
                <a:cs typeface="Arial" pitchFamily="34" charset="0"/>
              </a:rPr>
              <a:t>Loss of </a:t>
            </a:r>
            <a:r>
              <a:rPr lang="en-AU" dirty="0" smtClean="0">
                <a:cs typeface="Arial" pitchFamily="34" charset="0"/>
              </a:rPr>
              <a:t>productivity</a:t>
            </a:r>
          </a:p>
          <a:p>
            <a:pPr lvl="1">
              <a:buBlip>
                <a:blip r:embed="rId4"/>
              </a:buBlip>
            </a:pPr>
            <a:r>
              <a:rPr lang="en-AU" dirty="0" smtClean="0">
                <a:cs typeface="Arial" pitchFamily="34" charset="0"/>
              </a:rPr>
              <a:t>Change in satisfaction of previously enjoyable activity</a:t>
            </a:r>
            <a:endParaRPr lang="en-AU" dirty="0">
              <a:cs typeface="Arial" pitchFamily="34" charset="0"/>
            </a:endParaRPr>
          </a:p>
          <a:p>
            <a:pPr>
              <a:buBlip>
                <a:blip r:embed="rId4"/>
              </a:buBlip>
            </a:pPr>
            <a:endParaRPr lang="en-AU" dirty="0">
              <a:latin typeface="Arial" pitchFamily="34" charset="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583710"/>
            <a:ext cx="2458616" cy="4983893"/>
          </a:xfrm>
          <a:prstGeom prst="rect">
            <a:avLst/>
          </a:prstGeom>
        </p:spPr>
      </p:pic>
    </p:spTree>
    <p:custDataLst>
      <p:tags r:id="rId1"/>
    </p:custDataLst>
    <p:extLst>
      <p:ext uri="{BB962C8B-B14F-4D97-AF65-F5344CB8AC3E}">
        <p14:creationId xmlns:p14="http://schemas.microsoft.com/office/powerpoint/2010/main" val="47859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Other obstacles…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buBlip>
                <a:blip r:embed="rId4"/>
              </a:buBlip>
            </a:pPr>
            <a:r>
              <a:rPr lang="en-AU" dirty="0" smtClean="0">
                <a:cs typeface="Arial" pitchFamily="34" charset="0"/>
              </a:rPr>
              <a:t>Initial</a:t>
            </a:r>
          </a:p>
          <a:p>
            <a:pPr lvl="1">
              <a:buBlip>
                <a:blip r:embed="rId4"/>
              </a:buBlip>
            </a:pPr>
            <a:r>
              <a:rPr lang="en-AU" dirty="0">
                <a:cs typeface="Arial" pitchFamily="34" charset="0"/>
              </a:rPr>
              <a:t>Sighted people don’t get it </a:t>
            </a:r>
          </a:p>
          <a:p>
            <a:pPr lvl="1">
              <a:buBlip>
                <a:blip r:embed="rId4"/>
              </a:buBlip>
            </a:pPr>
            <a:r>
              <a:rPr lang="en-AU" dirty="0" smtClean="0">
                <a:cs typeface="Arial" pitchFamily="34" charset="0"/>
              </a:rPr>
              <a:t>I </a:t>
            </a:r>
            <a:r>
              <a:rPr lang="en-AU" dirty="0">
                <a:cs typeface="Arial" pitchFamily="34" charset="0"/>
              </a:rPr>
              <a:t>just want to </a:t>
            </a:r>
            <a:r>
              <a:rPr lang="en-AU" dirty="0" smtClean="0">
                <a:cs typeface="Arial" pitchFamily="34" charset="0"/>
              </a:rPr>
              <a:t>be treated </a:t>
            </a:r>
            <a:r>
              <a:rPr lang="en-AU" dirty="0">
                <a:cs typeface="Arial" pitchFamily="34" charset="0"/>
              </a:rPr>
              <a:t>the same</a:t>
            </a:r>
          </a:p>
          <a:p>
            <a:pPr lvl="1">
              <a:buBlip>
                <a:blip r:embed="rId4"/>
              </a:buBlip>
            </a:pPr>
            <a:r>
              <a:rPr lang="en-AU" dirty="0">
                <a:cs typeface="Arial" pitchFamily="34" charset="0"/>
              </a:rPr>
              <a:t>Using a cane makes me stand out</a:t>
            </a:r>
          </a:p>
          <a:p>
            <a:pPr lvl="1">
              <a:buBlip>
                <a:blip r:embed="rId4"/>
              </a:buBlip>
            </a:pPr>
            <a:r>
              <a:rPr lang="en-AU" dirty="0" smtClean="0">
                <a:cs typeface="Arial" pitchFamily="34" charset="0"/>
              </a:rPr>
              <a:t>I </a:t>
            </a:r>
            <a:r>
              <a:rPr lang="en-AU" dirty="0">
                <a:cs typeface="Arial" pitchFamily="34" charset="0"/>
              </a:rPr>
              <a:t>feel like a burden on my partner</a:t>
            </a:r>
          </a:p>
          <a:p>
            <a:pPr>
              <a:buBlip>
                <a:blip r:embed="rId4"/>
              </a:buBlip>
            </a:pPr>
            <a:r>
              <a:rPr lang="en-AU" dirty="0" smtClean="0">
                <a:cs typeface="Arial" pitchFamily="34" charset="0"/>
              </a:rPr>
              <a:t>In later stages</a:t>
            </a:r>
          </a:p>
          <a:p>
            <a:pPr lvl="1">
              <a:buBlip>
                <a:blip r:embed="rId4"/>
              </a:buBlip>
            </a:pPr>
            <a:r>
              <a:rPr lang="en-AU" dirty="0" smtClean="0">
                <a:cs typeface="Arial" pitchFamily="34" charset="0"/>
              </a:rPr>
              <a:t>My </a:t>
            </a:r>
            <a:r>
              <a:rPr lang="en-AU" dirty="0">
                <a:cs typeface="Arial" pitchFamily="34" charset="0"/>
              </a:rPr>
              <a:t>employment opportunities are limited</a:t>
            </a:r>
          </a:p>
          <a:p>
            <a:pPr lvl="1">
              <a:buBlip>
                <a:blip r:embed="rId4"/>
              </a:buBlip>
            </a:pPr>
            <a:r>
              <a:rPr lang="en-AU" dirty="0" smtClean="0">
                <a:cs typeface="Arial" pitchFamily="34" charset="0"/>
              </a:rPr>
              <a:t>No one wants to be in a relationship with a person with vision impairment</a:t>
            </a:r>
          </a:p>
          <a:p>
            <a:pPr>
              <a:buBlip>
                <a:blip r:embed="rId4"/>
              </a:buBlip>
            </a:pPr>
            <a:r>
              <a:rPr lang="en-AU" dirty="0" smtClean="0">
                <a:cs typeface="Arial" pitchFamily="34" charset="0"/>
              </a:rPr>
              <a:t>In the further future</a:t>
            </a:r>
          </a:p>
          <a:p>
            <a:pPr lvl="1">
              <a:buBlip>
                <a:blip r:embed="rId4"/>
              </a:buBlip>
            </a:pPr>
            <a:r>
              <a:rPr lang="en-AU" dirty="0" smtClean="0">
                <a:cs typeface="Arial" pitchFamily="34" charset="0"/>
              </a:rPr>
              <a:t>I </a:t>
            </a:r>
            <a:r>
              <a:rPr lang="en-AU" dirty="0">
                <a:cs typeface="Arial" pitchFamily="34" charset="0"/>
              </a:rPr>
              <a:t>grieve for my old </a:t>
            </a:r>
            <a:r>
              <a:rPr lang="en-AU" dirty="0" smtClean="0">
                <a:cs typeface="Arial" pitchFamily="34" charset="0"/>
              </a:rPr>
              <a:t>guide dog</a:t>
            </a:r>
            <a:endParaRPr lang="en-AU" dirty="0">
              <a:cs typeface="Arial" pitchFamily="34" charset="0"/>
            </a:endParaRPr>
          </a:p>
        </p:txBody>
      </p:sp>
    </p:spTree>
    <p:custDataLst>
      <p:tags r:id="rId1"/>
    </p:custDataLst>
    <p:extLst>
      <p:ext uri="{BB962C8B-B14F-4D97-AF65-F5344CB8AC3E}">
        <p14:creationId xmlns:p14="http://schemas.microsoft.com/office/powerpoint/2010/main" val="6775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Other challenges…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a:cs typeface="Arial" pitchFamily="34" charset="0"/>
              </a:rPr>
              <a:t>not looking vision </a:t>
            </a:r>
            <a:r>
              <a:rPr lang="en-AU" dirty="0" smtClean="0">
                <a:cs typeface="Arial" pitchFamily="34" charset="0"/>
              </a:rPr>
              <a:t>impaired</a:t>
            </a:r>
          </a:p>
          <a:p>
            <a:pPr>
              <a:buBlip>
                <a:blip r:embed="rId4"/>
              </a:buBlip>
            </a:pPr>
            <a:r>
              <a:rPr lang="en-AU" dirty="0" smtClean="0">
                <a:cs typeface="Arial" pitchFamily="34" charset="0"/>
              </a:rPr>
              <a:t>looking </a:t>
            </a:r>
            <a:r>
              <a:rPr lang="en-AU" dirty="0">
                <a:cs typeface="Arial" pitchFamily="34" charset="0"/>
              </a:rPr>
              <a:t>vision </a:t>
            </a:r>
            <a:r>
              <a:rPr lang="en-AU" dirty="0" smtClean="0">
                <a:cs typeface="Arial" pitchFamily="34" charset="0"/>
              </a:rPr>
              <a:t>impaired</a:t>
            </a:r>
            <a:endParaRPr lang="en-AU" dirty="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1976" y="2918982"/>
            <a:ext cx="5252023" cy="3939017"/>
          </a:xfrm>
          <a:prstGeom prst="rect">
            <a:avLst/>
          </a:prstGeom>
        </p:spPr>
      </p:pic>
      <p:pic>
        <p:nvPicPr>
          <p:cNvPr id="6"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82" y="2918983"/>
            <a:ext cx="5235254" cy="3926441"/>
          </a:xfrm>
          <a:prstGeom prst="rect">
            <a:avLst/>
          </a:prstGeom>
        </p:spPr>
      </p:pic>
    </p:spTree>
    <p:custDataLst>
      <p:tags r:id="rId1"/>
    </p:custDataLst>
    <p:extLst>
      <p:ext uri="{BB962C8B-B14F-4D97-AF65-F5344CB8AC3E}">
        <p14:creationId xmlns:p14="http://schemas.microsoft.com/office/powerpoint/2010/main" val="1980889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Other challenges…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a:cs typeface="Arial" pitchFamily="34" charset="0"/>
              </a:rPr>
              <a:t>not looking vision </a:t>
            </a:r>
            <a:r>
              <a:rPr lang="en-AU" dirty="0" smtClean="0">
                <a:cs typeface="Arial" pitchFamily="34" charset="0"/>
              </a:rPr>
              <a:t>impaired</a:t>
            </a:r>
          </a:p>
          <a:p>
            <a:pPr>
              <a:buBlip>
                <a:blip r:embed="rId4"/>
              </a:buBlip>
            </a:pPr>
            <a:r>
              <a:rPr lang="en-AU" dirty="0" smtClean="0">
                <a:cs typeface="Arial" pitchFamily="34" charset="0"/>
              </a:rPr>
              <a:t>looking </a:t>
            </a:r>
            <a:r>
              <a:rPr lang="en-AU" dirty="0">
                <a:cs typeface="Arial" pitchFamily="34" charset="0"/>
              </a:rPr>
              <a:t>vision </a:t>
            </a:r>
            <a:r>
              <a:rPr lang="en-AU" dirty="0" smtClean="0">
                <a:cs typeface="Arial" pitchFamily="34" charset="0"/>
              </a:rPr>
              <a:t>impaired</a:t>
            </a:r>
            <a:endParaRPr lang="en-AU" dirty="0">
              <a:cs typeface="Arial"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9846" y="1988840"/>
            <a:ext cx="3644154" cy="48588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741562"/>
            <a:ext cx="6012160" cy="4179883"/>
          </a:xfrm>
          <a:prstGeom prst="rect">
            <a:avLst/>
          </a:prstGeom>
        </p:spPr>
      </p:pic>
    </p:spTree>
    <p:custDataLst>
      <p:tags r:id="rId1"/>
    </p:custDataLst>
    <p:extLst>
      <p:ext uri="{BB962C8B-B14F-4D97-AF65-F5344CB8AC3E}">
        <p14:creationId xmlns:p14="http://schemas.microsoft.com/office/powerpoint/2010/main" val="4123870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Other challenges…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a:t>
            </a:r>
            <a:r>
              <a:rPr lang="en-AU" dirty="0">
                <a:cs typeface="Arial" pitchFamily="34" charset="0"/>
              </a:rPr>
              <a:t>everything takes longer to do”</a:t>
            </a:r>
          </a:p>
          <a:p>
            <a:pPr>
              <a:buBlip>
                <a:blip r:embed="rId4"/>
              </a:buBlip>
            </a:pPr>
            <a:r>
              <a:rPr lang="en-AU" dirty="0" smtClean="0">
                <a:cs typeface="Arial" pitchFamily="34" charset="0"/>
              </a:rPr>
              <a:t>“</a:t>
            </a:r>
            <a:r>
              <a:rPr lang="en-AU" dirty="0">
                <a:cs typeface="Arial" pitchFamily="34" charset="0"/>
              </a:rPr>
              <a:t>I can’t find anything</a:t>
            </a:r>
            <a:r>
              <a:rPr lang="en-AU" dirty="0" smtClean="0">
                <a:cs typeface="Arial" pitchFamily="34" charset="0"/>
              </a:rPr>
              <a:t>”</a:t>
            </a:r>
            <a:endParaRPr lang="en-AU" dirty="0">
              <a:cs typeface="Arial" pitchFamily="34" charset="0"/>
            </a:endParaRPr>
          </a:p>
        </p:txBody>
      </p:sp>
    </p:spTree>
    <p:custDataLst>
      <p:tags r:id="rId1"/>
    </p:custDataLst>
    <p:extLst>
      <p:ext uri="{BB962C8B-B14F-4D97-AF65-F5344CB8AC3E}">
        <p14:creationId xmlns:p14="http://schemas.microsoft.com/office/powerpoint/2010/main" val="3138569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Other challenges…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a:t>
            </a:r>
            <a:r>
              <a:rPr lang="en-AU" dirty="0">
                <a:cs typeface="Arial" pitchFamily="34" charset="0"/>
              </a:rPr>
              <a:t>he won’t let me do it myself”</a:t>
            </a:r>
          </a:p>
          <a:p>
            <a:pPr>
              <a:buBlip>
                <a:blip r:embed="rId4"/>
              </a:buBlip>
            </a:pPr>
            <a:r>
              <a:rPr lang="en-AU" dirty="0" smtClean="0">
                <a:cs typeface="Arial" pitchFamily="34" charset="0"/>
              </a:rPr>
              <a:t>“</a:t>
            </a:r>
            <a:r>
              <a:rPr lang="en-AU" dirty="0">
                <a:cs typeface="Arial" pitchFamily="34" charset="0"/>
              </a:rPr>
              <a:t>how do I ask him to do it for me?”</a:t>
            </a:r>
          </a:p>
          <a:p>
            <a:pPr>
              <a:buBlip>
                <a:blip r:embed="rId4"/>
              </a:buBlip>
            </a:pPr>
            <a:endParaRPr lang="en-AU" dirty="0">
              <a:cs typeface="Arial" pitchFamily="34"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21081" b="21081"/>
          <a:stretch/>
        </p:blipFill>
        <p:spPr>
          <a:xfrm>
            <a:off x="3595900" y="2696924"/>
            <a:ext cx="5548100" cy="4161075"/>
          </a:xfrm>
          <a:prstGeom prst="rect">
            <a:avLst/>
          </a:prstGeom>
        </p:spPr>
      </p:pic>
      <p:pic>
        <p:nvPicPr>
          <p:cNvPr id="4" name="Content Placeholder 2"/>
          <p:cNvPicPr>
            <a:picLocks noChangeAspect="1"/>
          </p:cNvPicPr>
          <p:nvPr/>
        </p:nvPicPr>
        <p:blipFill rotWithShape="1">
          <a:blip r:embed="rId6" cstate="print">
            <a:extLst>
              <a:ext uri="{28A0092B-C50C-407E-A947-70E740481C1C}">
                <a14:useLocalDpi xmlns:a14="http://schemas.microsoft.com/office/drawing/2010/main" val="0"/>
              </a:ext>
            </a:extLst>
          </a:blip>
          <a:srcRect l="22555" r="18976" b="35728"/>
          <a:stretch/>
        </p:blipFill>
        <p:spPr>
          <a:xfrm>
            <a:off x="11250" y="2696924"/>
            <a:ext cx="5047201" cy="4161075"/>
          </a:xfrm>
          <a:prstGeom prst="rect">
            <a:avLst/>
          </a:prstGeom>
        </p:spPr>
      </p:pic>
      <p:sp>
        <p:nvSpPr>
          <p:cNvPr id="6" name="TextBox 5"/>
          <p:cNvSpPr txBox="1"/>
          <p:nvPr/>
        </p:nvSpPr>
        <p:spPr>
          <a:xfrm>
            <a:off x="11250" y="6318120"/>
            <a:ext cx="5236044" cy="584775"/>
          </a:xfrm>
          <a:prstGeom prst="rect">
            <a:avLst/>
          </a:prstGeom>
          <a:noFill/>
        </p:spPr>
        <p:txBody>
          <a:bodyPr wrap="square" rtlCol="0">
            <a:spAutoFit/>
          </a:bodyPr>
          <a:lstStyle/>
          <a:p>
            <a:r>
              <a:rPr lang="en-AU" sz="3200" b="1" dirty="0" smtClean="0">
                <a:solidFill>
                  <a:srgbClr val="FF0000"/>
                </a:solidFill>
              </a:rPr>
              <a:t>Can you show me how   vs</a:t>
            </a:r>
            <a:endParaRPr lang="en-AU" sz="3200" b="1" dirty="0">
              <a:solidFill>
                <a:srgbClr val="FF0000"/>
              </a:solidFill>
            </a:endParaRPr>
          </a:p>
        </p:txBody>
      </p:sp>
      <p:sp>
        <p:nvSpPr>
          <p:cNvPr id="7" name="TextBox 6"/>
          <p:cNvSpPr txBox="1"/>
          <p:nvPr/>
        </p:nvSpPr>
        <p:spPr>
          <a:xfrm>
            <a:off x="4997514" y="5993685"/>
            <a:ext cx="4032448" cy="954107"/>
          </a:xfrm>
          <a:prstGeom prst="rect">
            <a:avLst/>
          </a:prstGeom>
          <a:noFill/>
        </p:spPr>
        <p:txBody>
          <a:bodyPr wrap="square" rtlCol="0">
            <a:spAutoFit/>
          </a:bodyPr>
          <a:lstStyle/>
          <a:p>
            <a:pPr algn="ctr"/>
            <a:r>
              <a:rPr lang="en-AU" sz="2800" b="1" dirty="0" smtClean="0">
                <a:solidFill>
                  <a:srgbClr val="FF0000"/>
                </a:solidFill>
              </a:rPr>
              <a:t>Leave me alone, </a:t>
            </a:r>
          </a:p>
          <a:p>
            <a:pPr algn="ctr"/>
            <a:r>
              <a:rPr lang="en-AU" sz="2800" b="1" dirty="0" smtClean="0">
                <a:solidFill>
                  <a:srgbClr val="FF0000"/>
                </a:solidFill>
              </a:rPr>
              <a:t>I want to do it my way</a:t>
            </a:r>
            <a:endParaRPr lang="en-AU" sz="2800" b="1" dirty="0">
              <a:solidFill>
                <a:srgbClr val="FF0000"/>
              </a:solidFill>
            </a:endParaRPr>
          </a:p>
        </p:txBody>
      </p:sp>
    </p:spTree>
    <p:custDataLst>
      <p:tags r:id="rId1"/>
    </p:custDataLst>
    <p:extLst>
      <p:ext uri="{BB962C8B-B14F-4D97-AF65-F5344CB8AC3E}">
        <p14:creationId xmlns:p14="http://schemas.microsoft.com/office/powerpoint/2010/main" val="475241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a:t>Let’s have a break and </a:t>
            </a:r>
            <a:r>
              <a:rPr lang="en-AU" dirty="0" smtClean="0"/>
              <a:t>stretch</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294365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Housekeeping</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a:cs typeface="Arial" pitchFamily="34" charset="0"/>
              </a:rPr>
              <a:t>Module consists of </a:t>
            </a:r>
            <a:r>
              <a:rPr lang="en-AU" dirty="0" smtClean="0">
                <a:cs typeface="Arial" pitchFamily="34" charset="0"/>
              </a:rPr>
              <a:t>3 half day sessions</a:t>
            </a:r>
            <a:endParaRPr lang="en-AU" dirty="0">
              <a:cs typeface="Arial" pitchFamily="34" charset="0"/>
            </a:endParaRPr>
          </a:p>
          <a:p>
            <a:pPr>
              <a:buBlip>
                <a:blip r:embed="rId4"/>
              </a:buBlip>
            </a:pPr>
            <a:r>
              <a:rPr lang="en-AU" dirty="0" smtClean="0">
                <a:cs typeface="Arial" pitchFamily="34" charset="0"/>
              </a:rPr>
              <a:t>Mobile </a:t>
            </a:r>
            <a:r>
              <a:rPr lang="en-AU" dirty="0">
                <a:cs typeface="Arial" pitchFamily="34" charset="0"/>
              </a:rPr>
              <a:t>phones on silent please</a:t>
            </a:r>
          </a:p>
          <a:p>
            <a:pPr>
              <a:buBlip>
                <a:blip r:embed="rId4"/>
              </a:buBlip>
            </a:pPr>
            <a:r>
              <a:rPr lang="en-AU" dirty="0">
                <a:cs typeface="Arial" pitchFamily="34" charset="0"/>
              </a:rPr>
              <a:t>Safety exits, amenities </a:t>
            </a:r>
            <a:r>
              <a:rPr lang="en-AU" dirty="0" err="1" smtClean="0">
                <a:cs typeface="Arial" pitchFamily="34" charset="0"/>
              </a:rPr>
              <a:t>etc</a:t>
            </a:r>
            <a:endParaRPr lang="en-US" dirty="0" smtClean="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a:solidFill>
                  <a:srgbClr val="6B3727"/>
                </a:solidFill>
                <a:latin typeface="Arial" pitchFamily="34" charset="0"/>
                <a:cs typeface="Arial" pitchFamily="34" charset="0"/>
              </a:rPr>
              <a:t>Session </a:t>
            </a:r>
            <a:r>
              <a:rPr lang="en-AU" sz="4000" b="1" dirty="0" smtClean="0">
                <a:solidFill>
                  <a:srgbClr val="6B3727"/>
                </a:solidFill>
                <a:latin typeface="Arial" pitchFamily="34" charset="0"/>
                <a:cs typeface="Arial" pitchFamily="34" charset="0"/>
              </a:rPr>
              <a:t>1 Objectives </a:t>
            </a:r>
            <a:r>
              <a:rPr lang="en-AU" sz="4000" b="1" dirty="0" err="1" smtClean="0">
                <a:solidFill>
                  <a:srgbClr val="6B3727"/>
                </a:solidFill>
                <a:latin typeface="Arial" pitchFamily="34" charset="0"/>
                <a:cs typeface="Arial" pitchFamily="34" charset="0"/>
              </a:rPr>
              <a:t>cont</a:t>
            </a:r>
            <a:r>
              <a:rPr lang="en-AU" sz="4000" b="1" dirty="0" smtClean="0">
                <a:solidFill>
                  <a:srgbClr val="6B3727"/>
                </a:solidFill>
                <a:latin typeface="Arial" pitchFamily="34" charset="0"/>
                <a:cs typeface="Arial" pitchFamily="34" charset="0"/>
              </a:rPr>
              <a:t>…</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smtClean="0">
                <a:cs typeface="Arial" pitchFamily="34" charset="0"/>
              </a:rPr>
              <a:t>To </a:t>
            </a:r>
            <a:r>
              <a:rPr lang="en-AU" dirty="0">
                <a:cs typeface="Arial" pitchFamily="34" charset="0"/>
              </a:rPr>
              <a:t>understand the referral and case management processes for GDQ Psychological Services</a:t>
            </a:r>
            <a:r>
              <a:rPr lang="en-AU" dirty="0" smtClean="0">
                <a:cs typeface="Arial" pitchFamily="34" charset="0"/>
              </a:rPr>
              <a:t>.</a:t>
            </a:r>
            <a:endParaRPr lang="en-AU" dirty="0">
              <a:cs typeface="Arial" pitchFamily="34" charset="0"/>
            </a:endParaRPr>
          </a:p>
          <a:p>
            <a:pPr>
              <a:buBlip>
                <a:blip r:embed="rId4"/>
              </a:buBlip>
            </a:pPr>
            <a:r>
              <a:rPr lang="en-AU" dirty="0">
                <a:cs typeface="Arial" pitchFamily="34" charset="0"/>
              </a:rPr>
              <a:t>To gain knowledge about psychological services internal and external to GDQ.</a:t>
            </a:r>
          </a:p>
          <a:p>
            <a:pPr>
              <a:buBlip>
                <a:blip r:embed="rId4"/>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689051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When to refer to GDQ Psychological Services?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683568" y="1600200"/>
            <a:ext cx="8003232" cy="4997152"/>
          </a:xfrm>
        </p:spPr>
        <p:txBody>
          <a:bodyPr>
            <a:normAutofit fontScale="77500" lnSpcReduction="20000"/>
          </a:bodyPr>
          <a:lstStyle/>
          <a:p>
            <a:pPr>
              <a:buBlip>
                <a:blip r:embed="rId4"/>
              </a:buBlip>
            </a:pPr>
            <a:r>
              <a:rPr lang="en-AU" dirty="0">
                <a:cs typeface="Arial" pitchFamily="34" charset="0"/>
              </a:rPr>
              <a:t>Clients who are experiencing stress, depression and/or anxiety related to vision loss.</a:t>
            </a:r>
          </a:p>
          <a:p>
            <a:pPr>
              <a:buBlip>
                <a:blip r:embed="rId4"/>
              </a:buBlip>
            </a:pPr>
            <a:r>
              <a:rPr lang="en-AU" dirty="0" smtClean="0">
                <a:cs typeface="Arial" pitchFamily="34" charset="0"/>
              </a:rPr>
              <a:t>Acceptance </a:t>
            </a:r>
            <a:r>
              <a:rPr lang="en-AU" dirty="0">
                <a:cs typeface="Arial" pitchFamily="34" charset="0"/>
              </a:rPr>
              <a:t>and adjustment to vision loss for clients and their family members.</a:t>
            </a:r>
          </a:p>
          <a:p>
            <a:pPr>
              <a:buBlip>
                <a:blip r:embed="rId4"/>
              </a:buBlip>
            </a:pPr>
            <a:r>
              <a:rPr lang="en-AU" dirty="0" smtClean="0">
                <a:cs typeface="Arial" pitchFamily="34" charset="0"/>
              </a:rPr>
              <a:t>Clients </a:t>
            </a:r>
            <a:r>
              <a:rPr lang="en-AU" dirty="0">
                <a:cs typeface="Arial" pitchFamily="34" charset="0"/>
              </a:rPr>
              <a:t>who are experiencing </a:t>
            </a:r>
            <a:r>
              <a:rPr lang="en-AU" dirty="0" smtClean="0">
                <a:cs typeface="Arial" pitchFamily="34" charset="0"/>
              </a:rPr>
              <a:t>self-esteem issues </a:t>
            </a:r>
            <a:r>
              <a:rPr lang="en-AU" dirty="0">
                <a:cs typeface="Arial" pitchFamily="34" charset="0"/>
              </a:rPr>
              <a:t>in relation to vision loss.</a:t>
            </a:r>
          </a:p>
          <a:p>
            <a:pPr>
              <a:buBlip>
                <a:blip r:embed="rId4"/>
              </a:buBlip>
            </a:pPr>
            <a:r>
              <a:rPr lang="en-AU" dirty="0">
                <a:cs typeface="Arial" pitchFamily="34" charset="0"/>
              </a:rPr>
              <a:t>Clients who are needing emotional support with regard to mobility.</a:t>
            </a:r>
          </a:p>
          <a:p>
            <a:pPr>
              <a:buBlip>
                <a:blip r:embed="rId4"/>
              </a:buBlip>
            </a:pPr>
            <a:r>
              <a:rPr lang="en-AU" dirty="0">
                <a:cs typeface="Arial" pitchFamily="34" charset="0"/>
              </a:rPr>
              <a:t>Clients who are needing emotional support with regard to guide dog</a:t>
            </a:r>
          </a:p>
          <a:p>
            <a:pPr>
              <a:buBlip>
                <a:blip r:embed="rId4"/>
              </a:buBlip>
            </a:pPr>
            <a:r>
              <a:rPr lang="en-AU" dirty="0">
                <a:cs typeface="Arial" pitchFamily="34" charset="0"/>
              </a:rPr>
              <a:t>Clients who need emotional support to help re-engage with community.</a:t>
            </a:r>
          </a:p>
          <a:p>
            <a:pPr>
              <a:buBlip>
                <a:blip r:embed="rId4"/>
              </a:buBlip>
            </a:pPr>
            <a:r>
              <a:rPr lang="en-AU" dirty="0" smtClean="0">
                <a:cs typeface="Arial" pitchFamily="34" charset="0"/>
              </a:rPr>
              <a:t>External </a:t>
            </a:r>
            <a:r>
              <a:rPr lang="en-AU" dirty="0">
                <a:cs typeface="Arial" pitchFamily="34" charset="0"/>
              </a:rPr>
              <a:t>referral for support services or other relevant agencies</a:t>
            </a:r>
            <a:r>
              <a:rPr lang="en-AU" dirty="0" smtClean="0">
                <a:cs typeface="Arial" pitchFamily="34" charset="0"/>
              </a:rPr>
              <a:t>.</a:t>
            </a:r>
            <a:endParaRPr lang="en-AU" dirty="0">
              <a:cs typeface="Arial" pitchFamily="34" charset="0"/>
            </a:endParaRPr>
          </a:p>
        </p:txBody>
      </p:sp>
    </p:spTree>
    <p:custDataLst>
      <p:tags r:id="rId1"/>
    </p:custDataLst>
    <p:extLst>
      <p:ext uri="{BB962C8B-B14F-4D97-AF65-F5344CB8AC3E}">
        <p14:creationId xmlns:p14="http://schemas.microsoft.com/office/powerpoint/2010/main" val="406762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noAutofit/>
          </a:bodyPr>
          <a:lstStyle/>
          <a:p>
            <a:r>
              <a:rPr lang="en-AU" sz="4000" b="1" dirty="0">
                <a:solidFill>
                  <a:srgbClr val="6B3727"/>
                </a:solidFill>
                <a:latin typeface="Arial" pitchFamily="34" charset="0"/>
                <a:cs typeface="Arial" pitchFamily="34" charset="0"/>
              </a:rPr>
              <a:t>GDQ </a:t>
            </a:r>
            <a:r>
              <a:rPr lang="en-AU" sz="4000" b="1" dirty="0" smtClean="0">
                <a:solidFill>
                  <a:srgbClr val="6B3727"/>
                </a:solidFill>
                <a:latin typeface="Arial" pitchFamily="34" charset="0"/>
                <a:cs typeface="Arial" pitchFamily="34" charset="0"/>
              </a:rPr>
              <a:t>Psychological Services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buBlip>
                <a:blip r:embed="rId4"/>
              </a:buBlip>
            </a:pPr>
            <a:r>
              <a:rPr lang="en-AU" dirty="0">
                <a:cs typeface="Arial" pitchFamily="34" charset="0"/>
              </a:rPr>
              <a:t>Counselling Support</a:t>
            </a:r>
          </a:p>
          <a:p>
            <a:pPr lvl="1">
              <a:buBlip>
                <a:blip r:embed="rId4"/>
              </a:buBlip>
            </a:pPr>
            <a:r>
              <a:rPr lang="en-AU" dirty="0">
                <a:cs typeface="Arial" pitchFamily="34" charset="0"/>
              </a:rPr>
              <a:t>Centre-based or domiciliary counselling.</a:t>
            </a:r>
          </a:p>
          <a:p>
            <a:pPr lvl="1">
              <a:buBlip>
                <a:blip r:embed="rId4"/>
              </a:buBlip>
            </a:pPr>
            <a:r>
              <a:rPr lang="en-AU" dirty="0">
                <a:cs typeface="Arial" pitchFamily="34" charset="0"/>
              </a:rPr>
              <a:t>Psychological support provided as part of residential classes.</a:t>
            </a:r>
          </a:p>
          <a:p>
            <a:pPr lvl="1">
              <a:buBlip>
                <a:blip r:embed="rId4"/>
              </a:buBlip>
            </a:pPr>
            <a:r>
              <a:rPr lang="en-AU" dirty="0">
                <a:cs typeface="Arial" pitchFamily="34" charset="0"/>
              </a:rPr>
              <a:t>Short-term one to one counselling sessions for the individual and their family unit.</a:t>
            </a:r>
          </a:p>
          <a:p>
            <a:pPr lvl="1">
              <a:buBlip>
                <a:blip r:embed="rId4"/>
              </a:buBlip>
            </a:pPr>
            <a:r>
              <a:rPr lang="en-AU" dirty="0">
                <a:cs typeface="Arial" pitchFamily="34" charset="0"/>
              </a:rPr>
              <a:t>Ranging from 3 to 20 sessions depending on the client’s needs/ goals.</a:t>
            </a:r>
          </a:p>
          <a:p>
            <a:pPr lvl="1">
              <a:buBlip>
                <a:blip r:embed="rId4"/>
              </a:buBlip>
            </a:pPr>
            <a:r>
              <a:rPr lang="en-AU" dirty="0">
                <a:cs typeface="Arial" pitchFamily="34" charset="0"/>
              </a:rPr>
              <a:t>Generally focused on issues related to vision loss but it can also include mental health issues that may limit the client’s mobility or independent living</a:t>
            </a:r>
            <a:r>
              <a:rPr lang="en-AU" dirty="0" smtClean="0">
                <a:cs typeface="Arial" pitchFamily="34" charset="0"/>
              </a:rPr>
              <a:t>.</a:t>
            </a:r>
            <a:endParaRPr lang="en-AU" dirty="0">
              <a:cs typeface="Arial" pitchFamily="34" charset="0"/>
            </a:endParaRPr>
          </a:p>
        </p:txBody>
      </p:sp>
    </p:spTree>
    <p:custDataLst>
      <p:tags r:id="rId1"/>
    </p:custDataLst>
    <p:extLst>
      <p:ext uri="{BB962C8B-B14F-4D97-AF65-F5344CB8AC3E}">
        <p14:creationId xmlns:p14="http://schemas.microsoft.com/office/powerpoint/2010/main" val="1484231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a:solidFill>
                  <a:srgbClr val="6B3727"/>
                </a:solidFill>
                <a:latin typeface="Arial" pitchFamily="34" charset="0"/>
                <a:cs typeface="Arial" pitchFamily="34" charset="0"/>
              </a:rPr>
              <a:t>GDQ </a:t>
            </a:r>
            <a:r>
              <a:rPr lang="en-AU" sz="4000" b="1" dirty="0" smtClean="0">
                <a:solidFill>
                  <a:srgbClr val="6B3727"/>
                </a:solidFill>
                <a:latin typeface="Arial" pitchFamily="34" charset="0"/>
                <a:cs typeface="Arial" pitchFamily="34" charset="0"/>
              </a:rPr>
              <a:t>Psychological Services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a:cs typeface="Arial" pitchFamily="34" charset="0"/>
              </a:rPr>
              <a:t>Better Living Program</a:t>
            </a:r>
          </a:p>
          <a:p>
            <a:pPr lvl="1">
              <a:buBlip>
                <a:blip r:embed="rId4"/>
              </a:buBlip>
            </a:pPr>
            <a:r>
              <a:rPr lang="en-AU" dirty="0">
                <a:cs typeface="Arial" pitchFamily="34" charset="0"/>
              </a:rPr>
              <a:t>Residential 4-day class</a:t>
            </a:r>
          </a:p>
          <a:p>
            <a:pPr lvl="1">
              <a:buBlip>
                <a:blip r:embed="rId4"/>
              </a:buBlip>
            </a:pPr>
            <a:r>
              <a:rPr lang="en-AU" dirty="0">
                <a:cs typeface="Arial" pitchFamily="34" charset="0"/>
              </a:rPr>
              <a:t>Ranging from 3 to 5 participants</a:t>
            </a:r>
          </a:p>
          <a:p>
            <a:pPr lvl="1">
              <a:buBlip>
                <a:blip r:embed="rId4"/>
              </a:buBlip>
            </a:pPr>
            <a:r>
              <a:rPr lang="en-AU" dirty="0">
                <a:cs typeface="Arial" pitchFamily="34" charset="0"/>
              </a:rPr>
              <a:t>Focused on the journey of vision impairment and skills to address signs of psychological symptoms</a:t>
            </a:r>
            <a:r>
              <a:rPr lang="en-AU" dirty="0" smtClean="0">
                <a:cs typeface="Arial" pitchFamily="34" charset="0"/>
              </a:rPr>
              <a:t>.</a:t>
            </a:r>
            <a:endParaRPr lang="en-AU" dirty="0">
              <a:cs typeface="Arial" pitchFamily="34" charset="0"/>
            </a:endParaRPr>
          </a:p>
        </p:txBody>
      </p:sp>
    </p:spTree>
    <p:custDataLst>
      <p:tags r:id="rId1"/>
    </p:custDataLst>
    <p:extLst>
      <p:ext uri="{BB962C8B-B14F-4D97-AF65-F5344CB8AC3E}">
        <p14:creationId xmlns:p14="http://schemas.microsoft.com/office/powerpoint/2010/main" val="1205767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Referral Process</a:t>
            </a:r>
            <a:endParaRPr lang="en-AU" sz="4000" b="1" dirty="0">
              <a:solidFill>
                <a:srgbClr val="6B3727"/>
              </a:solidFill>
              <a:latin typeface="Arial" pitchFamily="34" charset="0"/>
              <a:cs typeface="Arial" pitchFamily="34" charset="0"/>
            </a:endParaRPr>
          </a:p>
        </p:txBody>
      </p:sp>
      <p:grpSp>
        <p:nvGrpSpPr>
          <p:cNvPr id="5" name="Group 1"/>
          <p:cNvGrpSpPr>
            <a:grpSpLocks/>
          </p:cNvGrpSpPr>
          <p:nvPr/>
        </p:nvGrpSpPr>
        <p:grpSpPr bwMode="auto">
          <a:xfrm>
            <a:off x="323528" y="1274341"/>
            <a:ext cx="8435975" cy="5106987"/>
            <a:chOff x="250825" y="1268413"/>
            <a:chExt cx="8569325" cy="5256212"/>
          </a:xfrm>
        </p:grpSpPr>
        <p:sp>
          <p:nvSpPr>
            <p:cNvPr id="6" name="Content Placeholder 8"/>
            <p:cNvSpPr txBox="1">
              <a:spLocks/>
            </p:cNvSpPr>
            <p:nvPr/>
          </p:nvSpPr>
          <p:spPr bwMode="auto">
            <a:xfrm>
              <a:off x="1476375" y="1557338"/>
              <a:ext cx="6911975" cy="4425950"/>
            </a:xfrm>
            <a:prstGeom prst="rect">
              <a:avLst/>
            </a:prstGeom>
            <a:noFill/>
            <a:ln w="9525">
              <a:noFill/>
              <a:miter lim="800000"/>
              <a:headEnd/>
              <a:tailEnd/>
            </a:ln>
          </p:spPr>
          <p:txBody>
            <a:bodyPr/>
            <a:lstStyle/>
            <a:p>
              <a:pPr>
                <a:spcBef>
                  <a:spcPct val="20000"/>
                </a:spcBef>
                <a:buFont typeface="Arial" pitchFamily="34" charset="0"/>
                <a:buChar char="•"/>
                <a:defRPr/>
              </a:pPr>
              <a:endParaRPr kumimoji="0" lang="en-US" sz="3200" dirty="0">
                <a:solidFill>
                  <a:srgbClr val="000066"/>
                </a:solidFill>
                <a:latin typeface="+mn-lt"/>
              </a:endParaRPr>
            </a:p>
            <a:p>
              <a:pPr>
                <a:spcBef>
                  <a:spcPct val="20000"/>
                </a:spcBef>
                <a:buFont typeface="Arial" pitchFamily="34" charset="0"/>
                <a:buChar char="•"/>
                <a:defRPr/>
              </a:pPr>
              <a:endParaRPr kumimoji="0" lang="en-US" sz="3200" dirty="0">
                <a:solidFill>
                  <a:srgbClr val="000066"/>
                </a:solidFill>
                <a:latin typeface="+mn-lt"/>
              </a:endParaRPr>
            </a:p>
          </p:txBody>
        </p:sp>
        <p:sp>
          <p:nvSpPr>
            <p:cNvPr id="7" name="Flowchart: Predefined Process 6"/>
            <p:cNvSpPr/>
            <p:nvPr/>
          </p:nvSpPr>
          <p:spPr>
            <a:xfrm>
              <a:off x="3348038" y="1268413"/>
              <a:ext cx="2376487"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Client</a:t>
              </a:r>
            </a:p>
            <a:p>
              <a:pPr algn="ctr">
                <a:defRPr/>
              </a:pPr>
              <a:r>
                <a:rPr lang="en-AU" sz="2000" b="1" dirty="0"/>
                <a:t>SELF REFERRAL</a:t>
              </a:r>
            </a:p>
          </p:txBody>
        </p:sp>
        <p:sp>
          <p:nvSpPr>
            <p:cNvPr id="8" name="Flowchart: Predefined Process 7"/>
            <p:cNvSpPr/>
            <p:nvPr/>
          </p:nvSpPr>
          <p:spPr>
            <a:xfrm>
              <a:off x="3203575" y="2636838"/>
              <a:ext cx="2808288"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ASSESSMENT</a:t>
              </a:r>
            </a:p>
          </p:txBody>
        </p:sp>
        <p:grpSp>
          <p:nvGrpSpPr>
            <p:cNvPr id="9" name="Group 1"/>
            <p:cNvGrpSpPr>
              <a:grpSpLocks/>
            </p:cNvGrpSpPr>
            <p:nvPr/>
          </p:nvGrpSpPr>
          <p:grpSpPr bwMode="auto">
            <a:xfrm>
              <a:off x="468313" y="4005263"/>
              <a:ext cx="3024187" cy="2519362"/>
              <a:chOff x="3203575" y="4005263"/>
              <a:chExt cx="2808288" cy="2519362"/>
            </a:xfrm>
          </p:grpSpPr>
          <p:sp>
            <p:nvSpPr>
              <p:cNvPr id="21" name="Flowchart: Predefined Process 20"/>
              <p:cNvSpPr/>
              <p:nvPr/>
            </p:nvSpPr>
            <p:spPr>
              <a:xfrm>
                <a:off x="3203575" y="4005263"/>
                <a:ext cx="2808288" cy="1152525"/>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INTERVENTION</a:t>
                </a:r>
              </a:p>
              <a:p>
                <a:pPr marL="171450" indent="-171450">
                  <a:buFont typeface="Arial" panose="020B0604020202020204" pitchFamily="34" charset="0"/>
                  <a:buChar char="•"/>
                  <a:defRPr/>
                </a:pPr>
                <a:r>
                  <a:rPr lang="en-AU" sz="1200" dirty="0"/>
                  <a:t>Counselling Support</a:t>
                </a:r>
              </a:p>
              <a:p>
                <a:pPr marL="171450" indent="-171450">
                  <a:buFont typeface="Arial" panose="020B0604020202020204" pitchFamily="34" charset="0"/>
                  <a:buChar char="•"/>
                  <a:defRPr/>
                </a:pPr>
                <a:r>
                  <a:rPr lang="en-AU" sz="1200" dirty="0"/>
                  <a:t>Better Living </a:t>
                </a:r>
                <a:r>
                  <a:rPr lang="en-AU" sz="1200" dirty="0" smtClean="0"/>
                  <a:t>Program</a:t>
                </a:r>
                <a:endParaRPr lang="en-AU" sz="1200" dirty="0"/>
              </a:p>
            </p:txBody>
          </p:sp>
          <p:sp>
            <p:nvSpPr>
              <p:cNvPr id="22" name="Flowchart: Predefined Process 21"/>
              <p:cNvSpPr/>
              <p:nvPr/>
            </p:nvSpPr>
            <p:spPr>
              <a:xfrm>
                <a:off x="3203575" y="5661025"/>
                <a:ext cx="2808288"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REVIEW</a:t>
                </a:r>
              </a:p>
            </p:txBody>
          </p:sp>
          <p:sp>
            <p:nvSpPr>
              <p:cNvPr id="23" name="Down Arrow 22"/>
              <p:cNvSpPr/>
              <p:nvPr/>
            </p:nvSpPr>
            <p:spPr>
              <a:xfrm>
                <a:off x="4284139" y="5157788"/>
                <a:ext cx="485001"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
          <p:nvSpPr>
            <p:cNvPr id="10" name="Flowchart: Predefined Process 9"/>
            <p:cNvSpPr/>
            <p:nvPr/>
          </p:nvSpPr>
          <p:spPr>
            <a:xfrm>
              <a:off x="250825" y="1268413"/>
              <a:ext cx="2881313"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External agency</a:t>
              </a:r>
            </a:p>
            <a:p>
              <a:pPr algn="ctr">
                <a:defRPr/>
              </a:pPr>
              <a:r>
                <a:rPr lang="en-AU" sz="2000" b="1" dirty="0"/>
                <a:t> REFERRAL</a:t>
              </a:r>
            </a:p>
          </p:txBody>
        </p:sp>
        <p:sp>
          <p:nvSpPr>
            <p:cNvPr id="11" name="Flowchart: Predefined Process 10"/>
            <p:cNvSpPr/>
            <p:nvPr/>
          </p:nvSpPr>
          <p:spPr>
            <a:xfrm>
              <a:off x="5940425" y="1268413"/>
              <a:ext cx="2879725"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GDQ internal</a:t>
              </a:r>
            </a:p>
            <a:p>
              <a:pPr algn="ctr">
                <a:defRPr/>
              </a:pPr>
              <a:r>
                <a:rPr lang="en-AU" sz="2000" b="1" dirty="0"/>
                <a:t> REFERRAL</a:t>
              </a:r>
            </a:p>
          </p:txBody>
        </p:sp>
        <p:sp>
          <p:nvSpPr>
            <p:cNvPr id="12" name="Down Arrow 11"/>
            <p:cNvSpPr/>
            <p:nvPr/>
          </p:nvSpPr>
          <p:spPr>
            <a:xfrm>
              <a:off x="4284663" y="2133600"/>
              <a:ext cx="484187"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 name="Bent-Up Arrow 12"/>
            <p:cNvSpPr/>
            <p:nvPr/>
          </p:nvSpPr>
          <p:spPr>
            <a:xfrm rot="5400000">
              <a:off x="2232025" y="2170113"/>
              <a:ext cx="1008063" cy="9350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4" name="Bent-Up Arrow 13"/>
            <p:cNvSpPr/>
            <p:nvPr/>
          </p:nvSpPr>
          <p:spPr>
            <a:xfrm rot="5400000" flipV="1">
              <a:off x="5939631" y="2205832"/>
              <a:ext cx="1008063" cy="863600"/>
            </a:xfrm>
            <a:prstGeom prst="bentUpArrow">
              <a:avLst>
                <a:gd name="adj1" fmla="val 26969"/>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nvGrpSpPr>
            <p:cNvPr id="15" name="Group 15"/>
            <p:cNvGrpSpPr>
              <a:grpSpLocks/>
            </p:cNvGrpSpPr>
            <p:nvPr/>
          </p:nvGrpSpPr>
          <p:grpSpPr bwMode="auto">
            <a:xfrm>
              <a:off x="5651500" y="3967163"/>
              <a:ext cx="3046413" cy="2519362"/>
              <a:chOff x="3203575" y="4005263"/>
              <a:chExt cx="2808288" cy="2519362"/>
            </a:xfrm>
          </p:grpSpPr>
          <p:sp>
            <p:nvSpPr>
              <p:cNvPr id="18" name="Flowchart: Predefined Process 17"/>
              <p:cNvSpPr/>
              <p:nvPr/>
            </p:nvSpPr>
            <p:spPr>
              <a:xfrm>
                <a:off x="3203575" y="4005263"/>
                <a:ext cx="2808288" cy="1152525"/>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External Referral</a:t>
                </a:r>
              </a:p>
              <a:p>
                <a:pPr marL="171450" indent="-171450">
                  <a:buFont typeface="Arial" panose="020B0604020202020204" pitchFamily="34" charset="0"/>
                  <a:buChar char="•"/>
                  <a:defRPr/>
                </a:pPr>
                <a:r>
                  <a:rPr lang="en-AU" sz="1200" dirty="0"/>
                  <a:t>Support groups</a:t>
                </a:r>
              </a:p>
              <a:p>
                <a:pPr marL="171450" indent="-171450">
                  <a:buFont typeface="Arial" panose="020B0604020202020204" pitchFamily="34" charset="0"/>
                  <a:buChar char="•"/>
                  <a:defRPr/>
                </a:pPr>
                <a:r>
                  <a:rPr lang="en-AU" sz="1200" dirty="0"/>
                  <a:t>Community Services</a:t>
                </a:r>
              </a:p>
              <a:p>
                <a:pPr marL="171450" indent="-171450">
                  <a:buFont typeface="Arial" panose="020B0604020202020204" pitchFamily="34" charset="0"/>
                  <a:buChar char="•"/>
                  <a:defRPr/>
                </a:pPr>
                <a:r>
                  <a:rPr lang="en-AU" sz="1200" dirty="0"/>
                  <a:t>GP – Mental Health Care Plan</a:t>
                </a:r>
                <a:endParaRPr lang="en-AU" dirty="0"/>
              </a:p>
            </p:txBody>
          </p:sp>
          <p:sp>
            <p:nvSpPr>
              <p:cNvPr id="19" name="Flowchart: Predefined Process 18"/>
              <p:cNvSpPr/>
              <p:nvPr/>
            </p:nvSpPr>
            <p:spPr>
              <a:xfrm>
                <a:off x="3203575" y="5661025"/>
                <a:ext cx="2808288"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FOLLOW UP WITH CLIENT</a:t>
                </a:r>
              </a:p>
            </p:txBody>
          </p:sp>
          <p:sp>
            <p:nvSpPr>
              <p:cNvPr id="20" name="Down Arrow 19"/>
              <p:cNvSpPr/>
              <p:nvPr/>
            </p:nvSpPr>
            <p:spPr>
              <a:xfrm>
                <a:off x="4285037" y="5157788"/>
                <a:ext cx="48438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
          <p:nvSpPr>
            <p:cNvPr id="16" name="Bent-Up Arrow 15"/>
            <p:cNvSpPr/>
            <p:nvPr/>
          </p:nvSpPr>
          <p:spPr>
            <a:xfrm rot="5400000" flipV="1">
              <a:off x="3456781" y="3571082"/>
              <a:ext cx="1008063" cy="863600"/>
            </a:xfrm>
            <a:prstGeom prst="bentUpArrow">
              <a:avLst>
                <a:gd name="adj1" fmla="val 26969"/>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Bent-Up Arrow 16"/>
            <p:cNvSpPr/>
            <p:nvPr/>
          </p:nvSpPr>
          <p:spPr>
            <a:xfrm rot="5400000">
              <a:off x="4646613" y="3536950"/>
              <a:ext cx="1008062" cy="9350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Tree>
    <p:custDataLst>
      <p:tags r:id="rId1"/>
    </p:custDataLst>
    <p:extLst>
      <p:ext uri="{BB962C8B-B14F-4D97-AF65-F5344CB8AC3E}">
        <p14:creationId xmlns:p14="http://schemas.microsoft.com/office/powerpoint/2010/main" val="2280179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Case Management</a:t>
            </a:r>
            <a:endParaRPr lang="en-AU" sz="4000" b="1" dirty="0">
              <a:solidFill>
                <a:srgbClr val="6B3727"/>
              </a:solidFill>
              <a:latin typeface="Arial" pitchFamily="34" charset="0"/>
              <a:cs typeface="Arial" pitchFamily="34" charset="0"/>
            </a:endParaRPr>
          </a:p>
        </p:txBody>
      </p:sp>
      <p:grpSp>
        <p:nvGrpSpPr>
          <p:cNvPr id="24" name="Group 1"/>
          <p:cNvGrpSpPr>
            <a:grpSpLocks/>
          </p:cNvGrpSpPr>
          <p:nvPr/>
        </p:nvGrpSpPr>
        <p:grpSpPr bwMode="auto">
          <a:xfrm>
            <a:off x="395288" y="1411883"/>
            <a:ext cx="8497887" cy="4897437"/>
            <a:chOff x="395288" y="1052513"/>
            <a:chExt cx="8497887" cy="4897437"/>
          </a:xfrm>
        </p:grpSpPr>
        <p:sp>
          <p:nvSpPr>
            <p:cNvPr id="25" name="Content Placeholder 2"/>
            <p:cNvSpPr txBox="1">
              <a:spLocks/>
            </p:cNvSpPr>
            <p:nvPr/>
          </p:nvSpPr>
          <p:spPr bwMode="auto">
            <a:xfrm>
              <a:off x="1042988" y="2565400"/>
              <a:ext cx="7643812" cy="2951163"/>
            </a:xfrm>
            <a:prstGeom prst="rect">
              <a:avLst/>
            </a:prstGeom>
            <a:noFill/>
            <a:ln w="9525">
              <a:noFill/>
              <a:miter lim="800000"/>
              <a:headEnd/>
              <a:tailEnd/>
            </a:ln>
          </p:spPr>
          <p:txBody>
            <a:bodyPr/>
            <a:lstStyle/>
            <a:p>
              <a:pPr lvl="1" algn="ctr">
                <a:spcBef>
                  <a:spcPct val="20000"/>
                </a:spcBef>
                <a:buFont typeface="Arial" charset="0"/>
                <a:buNone/>
                <a:defRPr/>
              </a:pPr>
              <a:endParaRPr kumimoji="0" lang="en-AU" sz="2800" dirty="0">
                <a:solidFill>
                  <a:schemeClr val="tx1">
                    <a:tint val="75000"/>
                  </a:schemeClr>
                </a:solidFill>
                <a:latin typeface="+mn-lt"/>
              </a:endParaRPr>
            </a:p>
          </p:txBody>
        </p:sp>
        <p:sp>
          <p:nvSpPr>
            <p:cNvPr id="26" name="Flowchart: Predefined Process 25"/>
            <p:cNvSpPr/>
            <p:nvPr/>
          </p:nvSpPr>
          <p:spPr>
            <a:xfrm>
              <a:off x="395288" y="1052513"/>
              <a:ext cx="2808287"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ENGAGEMENT</a:t>
              </a:r>
            </a:p>
            <a:p>
              <a:pPr algn="ctr">
                <a:defRPr/>
              </a:pPr>
              <a:r>
                <a:rPr lang="en-AU" sz="1400" b="1" dirty="0"/>
                <a:t>Relationship building between client &amp; agency</a:t>
              </a:r>
            </a:p>
          </p:txBody>
        </p:sp>
        <p:sp>
          <p:nvSpPr>
            <p:cNvPr id="27" name="Flowchart: Predefined Process 26"/>
            <p:cNvSpPr/>
            <p:nvPr/>
          </p:nvSpPr>
          <p:spPr>
            <a:xfrm>
              <a:off x="2339975" y="3068638"/>
              <a:ext cx="3600450" cy="865187"/>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2000" b="1" dirty="0"/>
            </a:p>
            <a:p>
              <a:pPr algn="ctr">
                <a:defRPr/>
              </a:pPr>
              <a:r>
                <a:rPr lang="en-AU" sz="1800" b="1" dirty="0"/>
                <a:t>PLANNING &amp; ALLOCATION</a:t>
              </a:r>
            </a:p>
            <a:p>
              <a:pPr algn="ctr">
                <a:defRPr/>
              </a:pPr>
              <a:r>
                <a:rPr lang="en-AU" sz="1400" b="1" dirty="0"/>
                <a:t>Services team meet  to develop case plan </a:t>
              </a:r>
            </a:p>
            <a:p>
              <a:pPr algn="ctr">
                <a:defRPr/>
              </a:pPr>
              <a:endParaRPr lang="en-AU" sz="2000" b="1" dirty="0"/>
            </a:p>
          </p:txBody>
        </p:sp>
        <p:sp>
          <p:nvSpPr>
            <p:cNvPr id="28" name="Flowchart: Predefined Process 27"/>
            <p:cNvSpPr/>
            <p:nvPr/>
          </p:nvSpPr>
          <p:spPr>
            <a:xfrm>
              <a:off x="4500563" y="4076700"/>
              <a:ext cx="2879725" cy="86518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IMPLEMENTATION</a:t>
              </a:r>
            </a:p>
            <a:p>
              <a:pPr algn="ctr">
                <a:defRPr/>
              </a:pPr>
              <a:r>
                <a:rPr lang="en-AU" sz="1400" b="1" dirty="0"/>
                <a:t>Service delivery</a:t>
              </a:r>
            </a:p>
          </p:txBody>
        </p:sp>
        <p:sp>
          <p:nvSpPr>
            <p:cNvPr id="29" name="Flowchart: Predefined Process 28"/>
            <p:cNvSpPr/>
            <p:nvPr/>
          </p:nvSpPr>
          <p:spPr>
            <a:xfrm>
              <a:off x="6084888" y="5084763"/>
              <a:ext cx="2808287" cy="865187"/>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REVIEW/CLOSURE</a:t>
              </a:r>
            </a:p>
          </p:txBody>
        </p:sp>
        <p:sp>
          <p:nvSpPr>
            <p:cNvPr id="30" name="Flowchart: Predefined Process 29"/>
            <p:cNvSpPr/>
            <p:nvPr/>
          </p:nvSpPr>
          <p:spPr>
            <a:xfrm>
              <a:off x="1331913" y="2060575"/>
              <a:ext cx="3168650"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ASSESSMENT</a:t>
              </a:r>
            </a:p>
            <a:p>
              <a:pPr algn="ctr">
                <a:defRPr/>
              </a:pPr>
              <a:r>
                <a:rPr lang="en-AU" sz="1400" b="1" dirty="0"/>
                <a:t>Collection of client info, needs &amp; current supports etc</a:t>
              </a:r>
            </a:p>
          </p:txBody>
        </p:sp>
        <p:sp>
          <p:nvSpPr>
            <p:cNvPr id="31" name="Down Arrow 30"/>
            <p:cNvSpPr/>
            <p:nvPr/>
          </p:nvSpPr>
          <p:spPr>
            <a:xfrm>
              <a:off x="2843213" y="1557338"/>
              <a:ext cx="48577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2" name="Down Arrow 31"/>
            <p:cNvSpPr/>
            <p:nvPr/>
          </p:nvSpPr>
          <p:spPr>
            <a:xfrm>
              <a:off x="4140200" y="2565400"/>
              <a:ext cx="484188"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3" name="Down Arrow 32"/>
            <p:cNvSpPr/>
            <p:nvPr/>
          </p:nvSpPr>
          <p:spPr>
            <a:xfrm>
              <a:off x="7019925" y="4581525"/>
              <a:ext cx="484188"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4" name="Down Arrow 33"/>
            <p:cNvSpPr/>
            <p:nvPr/>
          </p:nvSpPr>
          <p:spPr>
            <a:xfrm>
              <a:off x="5580063" y="3573463"/>
              <a:ext cx="484187"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Tree>
    <p:custDataLst>
      <p:tags r:id="rId1"/>
    </p:custDataLst>
    <p:extLst>
      <p:ext uri="{BB962C8B-B14F-4D97-AF65-F5344CB8AC3E}">
        <p14:creationId xmlns:p14="http://schemas.microsoft.com/office/powerpoint/2010/main" val="3831542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bwMode="auto">
          <a:xfrm>
            <a:off x="5441520" y="3378961"/>
            <a:ext cx="3593369" cy="295157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r">
              <a:defRPr/>
            </a:pPr>
            <a:r>
              <a:rPr lang="en-AU" sz="1800" dirty="0">
                <a:solidFill>
                  <a:srgbClr val="0070C0"/>
                </a:solidFill>
              </a:rPr>
              <a:t>Client’s</a:t>
            </a:r>
          </a:p>
          <a:p>
            <a:pPr algn="r">
              <a:defRPr/>
            </a:pPr>
            <a:r>
              <a:rPr lang="en-AU" sz="1800" dirty="0">
                <a:solidFill>
                  <a:srgbClr val="0070C0"/>
                </a:solidFill>
              </a:rPr>
              <a:t>Needs</a:t>
            </a:r>
          </a:p>
        </p:txBody>
      </p:sp>
      <p:sp>
        <p:nvSpPr>
          <p:cNvPr id="2" name="Title 1"/>
          <p:cNvSpPr>
            <a:spLocks noGrp="1"/>
          </p:cNvSpPr>
          <p:nvPr>
            <p:ph type="title"/>
          </p:nvPr>
        </p:nvSpPr>
        <p:spPr>
          <a:xfrm>
            <a:off x="481388" y="-36357"/>
            <a:ext cx="8229600" cy="1143000"/>
          </a:xfrm>
        </p:spPr>
        <p:txBody>
          <a:bodyPr>
            <a:noAutofit/>
          </a:bodyPr>
          <a:lstStyle/>
          <a:p>
            <a:r>
              <a:rPr lang="en-AU" sz="4000" b="1" dirty="0" smtClean="0">
                <a:solidFill>
                  <a:srgbClr val="6B3727"/>
                </a:solidFill>
                <a:latin typeface="Arial" pitchFamily="34" charset="0"/>
                <a:cs typeface="Arial" pitchFamily="34" charset="0"/>
              </a:rPr>
              <a:t>Practice Framework</a:t>
            </a:r>
            <a:endParaRPr lang="en-AU" sz="4000" b="1" dirty="0">
              <a:solidFill>
                <a:srgbClr val="6B3727"/>
              </a:solidFill>
              <a:latin typeface="Arial" pitchFamily="34" charset="0"/>
              <a:cs typeface="Arial" pitchFamily="34" charset="0"/>
            </a:endParaRPr>
          </a:p>
        </p:txBody>
      </p:sp>
      <p:sp>
        <p:nvSpPr>
          <p:cNvPr id="25" name="Oval 24"/>
          <p:cNvSpPr/>
          <p:nvPr/>
        </p:nvSpPr>
        <p:spPr bwMode="auto">
          <a:xfrm>
            <a:off x="1608812" y="1217814"/>
            <a:ext cx="3388733" cy="33123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AU" sz="1600" dirty="0" smtClean="0">
                <a:solidFill>
                  <a:schemeClr val="tx1"/>
                </a:solidFill>
              </a:rPr>
              <a:t>AT Services</a:t>
            </a:r>
            <a:endParaRPr lang="en-AU" sz="1600" dirty="0">
              <a:solidFill>
                <a:schemeClr val="tx1"/>
              </a:solidFill>
            </a:endParaRPr>
          </a:p>
        </p:txBody>
      </p:sp>
      <p:grpSp>
        <p:nvGrpSpPr>
          <p:cNvPr id="26" name="Group 25"/>
          <p:cNvGrpSpPr/>
          <p:nvPr/>
        </p:nvGrpSpPr>
        <p:grpSpPr>
          <a:xfrm>
            <a:off x="3073397" y="1108865"/>
            <a:ext cx="3751263" cy="3467259"/>
            <a:chOff x="2773904" y="1157115"/>
            <a:chExt cx="3751263" cy="3467259"/>
          </a:xfrm>
        </p:grpSpPr>
        <p:sp>
          <p:nvSpPr>
            <p:cNvPr id="38" name="Oval 37"/>
            <p:cNvSpPr/>
            <p:nvPr/>
          </p:nvSpPr>
          <p:spPr bwMode="auto">
            <a:xfrm>
              <a:off x="2773904" y="1168387"/>
              <a:ext cx="3751263" cy="345598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endParaRPr lang="en-AU" dirty="0" smtClean="0">
                <a:solidFill>
                  <a:schemeClr val="tx1"/>
                </a:solidFill>
              </a:endParaRPr>
            </a:p>
          </p:txBody>
        </p:sp>
        <p:sp>
          <p:nvSpPr>
            <p:cNvPr id="39" name="TextBox 38"/>
            <p:cNvSpPr txBox="1"/>
            <p:nvPr/>
          </p:nvSpPr>
          <p:spPr>
            <a:xfrm>
              <a:off x="3926177" y="1157115"/>
              <a:ext cx="1008112" cy="584775"/>
            </a:xfrm>
            <a:prstGeom prst="rect">
              <a:avLst/>
            </a:prstGeom>
            <a:noFill/>
          </p:spPr>
          <p:txBody>
            <a:bodyPr wrap="square" rtlCol="0">
              <a:spAutoFit/>
            </a:bodyPr>
            <a:lstStyle/>
            <a:p>
              <a:pPr algn="ctr">
                <a:defRPr/>
              </a:pPr>
              <a:r>
                <a:rPr lang="en-AU" sz="1600" dirty="0"/>
                <a:t>O&amp;M </a:t>
              </a:r>
            </a:p>
            <a:p>
              <a:pPr algn="ctr">
                <a:defRPr/>
              </a:pPr>
              <a:r>
                <a:rPr lang="en-AU" sz="1600" dirty="0" smtClean="0"/>
                <a:t>Services</a:t>
              </a:r>
              <a:endParaRPr lang="en-AU" sz="1600" dirty="0"/>
            </a:p>
          </p:txBody>
        </p:sp>
      </p:grpSp>
      <p:sp>
        <p:nvSpPr>
          <p:cNvPr id="28" name="Rounded Rectangle 27"/>
          <p:cNvSpPr/>
          <p:nvPr/>
        </p:nvSpPr>
        <p:spPr>
          <a:xfrm>
            <a:off x="486756" y="2548393"/>
            <a:ext cx="7973676" cy="136282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dirty="0" smtClean="0">
                <a:solidFill>
                  <a:schemeClr val="tx1"/>
                </a:solidFill>
              </a:rPr>
              <a:t>Pathways </a:t>
            </a:r>
          </a:p>
          <a:p>
            <a:r>
              <a:rPr lang="en-AU" sz="1600" dirty="0" smtClean="0">
                <a:solidFill>
                  <a:schemeClr val="tx1"/>
                </a:solidFill>
              </a:rPr>
              <a:t>&amp; NDIS</a:t>
            </a:r>
            <a:endParaRPr lang="en-AU" sz="1600" dirty="0">
              <a:solidFill>
                <a:schemeClr val="tx1"/>
              </a:solidFill>
            </a:endParaRPr>
          </a:p>
        </p:txBody>
      </p:sp>
      <p:grpSp>
        <p:nvGrpSpPr>
          <p:cNvPr id="29" name="Group 28"/>
          <p:cNvGrpSpPr/>
          <p:nvPr/>
        </p:nvGrpSpPr>
        <p:grpSpPr>
          <a:xfrm>
            <a:off x="3700285" y="2865502"/>
            <a:ext cx="3607247" cy="3375568"/>
            <a:chOff x="3758583" y="2914480"/>
            <a:chExt cx="3607247" cy="3375568"/>
          </a:xfrm>
        </p:grpSpPr>
        <p:sp>
          <p:nvSpPr>
            <p:cNvPr id="36" name="Oval 35"/>
            <p:cNvSpPr/>
            <p:nvPr/>
          </p:nvSpPr>
          <p:spPr bwMode="auto">
            <a:xfrm>
              <a:off x="3758583" y="2914480"/>
              <a:ext cx="3607247" cy="33755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b"/>
            <a:lstStyle/>
            <a:p>
              <a:pPr algn="r">
                <a:defRPr/>
              </a:pPr>
              <a:endParaRPr lang="en-AU" dirty="0" smtClean="0">
                <a:solidFill>
                  <a:schemeClr val="tx1"/>
                </a:solidFill>
              </a:endParaRPr>
            </a:p>
          </p:txBody>
        </p:sp>
        <p:sp>
          <p:nvSpPr>
            <p:cNvPr id="37" name="TextBox 36"/>
            <p:cNvSpPr txBox="1"/>
            <p:nvPr/>
          </p:nvSpPr>
          <p:spPr>
            <a:xfrm>
              <a:off x="5815416" y="5091859"/>
              <a:ext cx="1471354" cy="584775"/>
            </a:xfrm>
            <a:prstGeom prst="rect">
              <a:avLst/>
            </a:prstGeom>
            <a:noFill/>
          </p:spPr>
          <p:txBody>
            <a:bodyPr wrap="square" rtlCol="0">
              <a:spAutoFit/>
            </a:bodyPr>
            <a:lstStyle/>
            <a:p>
              <a:pPr algn="ctr">
                <a:defRPr/>
              </a:pPr>
              <a:r>
                <a:rPr lang="en-AU" sz="1600" dirty="0" smtClean="0"/>
                <a:t>Psychological</a:t>
              </a:r>
              <a:endParaRPr lang="en-AU" sz="1600" dirty="0"/>
            </a:p>
            <a:p>
              <a:pPr algn="ctr">
                <a:defRPr/>
              </a:pPr>
              <a:r>
                <a:rPr lang="en-AU" sz="1600" dirty="0" smtClean="0"/>
                <a:t>Services</a:t>
              </a:r>
              <a:endParaRPr lang="en-AU" sz="1600" dirty="0"/>
            </a:p>
          </p:txBody>
        </p:sp>
      </p:grpSp>
      <p:grpSp>
        <p:nvGrpSpPr>
          <p:cNvPr id="30" name="Group 29"/>
          <p:cNvGrpSpPr/>
          <p:nvPr/>
        </p:nvGrpSpPr>
        <p:grpSpPr>
          <a:xfrm>
            <a:off x="2513436" y="2907230"/>
            <a:ext cx="3388733" cy="3312368"/>
            <a:chOff x="2571734" y="2956208"/>
            <a:chExt cx="3388733" cy="3312368"/>
          </a:xfrm>
        </p:grpSpPr>
        <p:sp>
          <p:nvSpPr>
            <p:cNvPr id="34" name="Oval 33"/>
            <p:cNvSpPr/>
            <p:nvPr/>
          </p:nvSpPr>
          <p:spPr bwMode="auto">
            <a:xfrm>
              <a:off x="2571734" y="2956208"/>
              <a:ext cx="3388733" cy="33123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en-AU" dirty="0" smtClean="0">
                <a:solidFill>
                  <a:schemeClr val="tx1"/>
                </a:solidFill>
              </a:endParaRPr>
            </a:p>
          </p:txBody>
        </p:sp>
        <p:sp>
          <p:nvSpPr>
            <p:cNvPr id="35" name="TextBox 34"/>
            <p:cNvSpPr txBox="1"/>
            <p:nvPr/>
          </p:nvSpPr>
          <p:spPr>
            <a:xfrm>
              <a:off x="2941083" y="5091225"/>
              <a:ext cx="1008112" cy="584775"/>
            </a:xfrm>
            <a:prstGeom prst="rect">
              <a:avLst/>
            </a:prstGeom>
            <a:noFill/>
          </p:spPr>
          <p:txBody>
            <a:bodyPr wrap="square" rtlCol="0">
              <a:spAutoFit/>
            </a:bodyPr>
            <a:lstStyle/>
            <a:p>
              <a:pPr algn="ctr">
                <a:defRPr/>
              </a:pPr>
              <a:r>
                <a:rPr lang="en-AU" sz="1600" dirty="0" smtClean="0"/>
                <a:t>OT </a:t>
              </a:r>
              <a:endParaRPr lang="en-AU" sz="1600" dirty="0"/>
            </a:p>
            <a:p>
              <a:pPr algn="ctr">
                <a:defRPr/>
              </a:pPr>
              <a:r>
                <a:rPr lang="en-AU" sz="1600" dirty="0" smtClean="0"/>
                <a:t>Services</a:t>
              </a:r>
              <a:endParaRPr lang="en-AU" sz="1600" dirty="0"/>
            </a:p>
          </p:txBody>
        </p:sp>
      </p:grpSp>
      <p:grpSp>
        <p:nvGrpSpPr>
          <p:cNvPr id="31" name="Group 30"/>
          <p:cNvGrpSpPr/>
          <p:nvPr/>
        </p:nvGrpSpPr>
        <p:grpSpPr>
          <a:xfrm>
            <a:off x="4480942" y="1107427"/>
            <a:ext cx="3751262" cy="3455987"/>
            <a:chOff x="4539240" y="1156405"/>
            <a:chExt cx="3751262" cy="3455987"/>
          </a:xfrm>
        </p:grpSpPr>
        <p:sp>
          <p:nvSpPr>
            <p:cNvPr id="32" name="Oval 31"/>
            <p:cNvSpPr/>
            <p:nvPr/>
          </p:nvSpPr>
          <p:spPr bwMode="auto">
            <a:xfrm>
              <a:off x="4539240" y="1156405"/>
              <a:ext cx="3751262" cy="345598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t"/>
            <a:lstStyle/>
            <a:p>
              <a:pPr algn="r">
                <a:defRPr/>
              </a:pPr>
              <a:endParaRPr lang="en-AU" dirty="0">
                <a:solidFill>
                  <a:schemeClr val="tx1"/>
                </a:solidFill>
              </a:endParaRPr>
            </a:p>
          </p:txBody>
        </p:sp>
        <p:sp>
          <p:nvSpPr>
            <p:cNvPr id="33" name="TextBox 32"/>
            <p:cNvSpPr txBox="1"/>
            <p:nvPr/>
          </p:nvSpPr>
          <p:spPr>
            <a:xfrm>
              <a:off x="6620978" y="1452268"/>
              <a:ext cx="1008112" cy="584775"/>
            </a:xfrm>
            <a:prstGeom prst="rect">
              <a:avLst/>
            </a:prstGeom>
            <a:noFill/>
          </p:spPr>
          <p:txBody>
            <a:bodyPr wrap="square" rtlCol="0">
              <a:spAutoFit/>
            </a:bodyPr>
            <a:lstStyle/>
            <a:p>
              <a:pPr algn="ctr">
                <a:defRPr/>
              </a:pPr>
              <a:r>
                <a:rPr lang="en-AU" sz="1600" dirty="0" smtClean="0"/>
                <a:t>GDMI</a:t>
              </a:r>
              <a:endParaRPr lang="en-AU" sz="1600" dirty="0"/>
            </a:p>
            <a:p>
              <a:pPr algn="ctr">
                <a:defRPr/>
              </a:pPr>
              <a:r>
                <a:rPr lang="en-AU" sz="1600" dirty="0" smtClean="0"/>
                <a:t>Services</a:t>
              </a:r>
              <a:endParaRPr lang="en-AU" sz="1600" dirty="0"/>
            </a:p>
          </p:txBody>
        </p:sp>
      </p:grpSp>
      <p:sp>
        <p:nvSpPr>
          <p:cNvPr id="27" name="Rounded Rectangle 26"/>
          <p:cNvSpPr/>
          <p:nvPr/>
        </p:nvSpPr>
        <p:spPr>
          <a:xfrm>
            <a:off x="971600" y="3140969"/>
            <a:ext cx="7744756" cy="106527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AU" sz="1600" dirty="0" smtClean="0">
                <a:solidFill>
                  <a:schemeClr val="tx1"/>
                </a:solidFill>
              </a:rPr>
              <a:t>Lifestyle &amp; Leisure</a:t>
            </a:r>
            <a:endParaRPr lang="en-AU" sz="1600" dirty="0">
              <a:solidFill>
                <a:schemeClr val="tx1"/>
              </a:solidFill>
            </a:endParaRPr>
          </a:p>
        </p:txBody>
      </p:sp>
    </p:spTree>
    <p:custDataLst>
      <p:tags r:id="rId1"/>
    </p:custDataLst>
    <p:extLst>
      <p:ext uri="{BB962C8B-B14F-4D97-AF65-F5344CB8AC3E}">
        <p14:creationId xmlns:p14="http://schemas.microsoft.com/office/powerpoint/2010/main" val="31938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8"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Case Study</a:t>
            </a:r>
            <a:endParaRPr lang="en-AU" sz="4000" b="1" dirty="0">
              <a:solidFill>
                <a:srgbClr val="6B3727"/>
              </a:solidFill>
              <a:latin typeface="Arial" pitchFamily="34" charset="0"/>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98" y="1417637"/>
            <a:ext cx="8079701" cy="5436945"/>
          </a:xfrm>
          <a:prstGeom prst="rect">
            <a:avLst/>
          </a:prstGeom>
        </p:spPr>
      </p:pic>
    </p:spTree>
    <p:custDataLst>
      <p:tags r:id="rId1"/>
    </p:custDataLst>
    <p:extLst>
      <p:ext uri="{BB962C8B-B14F-4D97-AF65-F5344CB8AC3E}">
        <p14:creationId xmlns:p14="http://schemas.microsoft.com/office/powerpoint/2010/main" val="352238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End of </a:t>
            </a:r>
            <a:r>
              <a:rPr lang="en-AU" sz="3600" dirty="0"/>
              <a:t>Session </a:t>
            </a:r>
            <a:r>
              <a:rPr lang="en-AU" dirty="0" smtClean="0"/>
              <a:t>1</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417293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Getting to know each other</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929006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656" y="4077072"/>
            <a:ext cx="8278688" cy="1302618"/>
          </a:xfrm>
        </p:spPr>
        <p:txBody>
          <a:bodyPr>
            <a:normAutofit fontScale="90000"/>
          </a:bodyPr>
          <a:lstStyle/>
          <a:p>
            <a:r>
              <a:rPr lang="en-AU" dirty="0"/>
              <a:t>Psychosocial impact of vision impairment on clients and their </a:t>
            </a:r>
            <a:r>
              <a:rPr lang="en-AU" dirty="0" smtClean="0"/>
              <a:t>family</a:t>
            </a:r>
            <a:endParaRPr lang="en-AU" dirty="0"/>
          </a:p>
        </p:txBody>
      </p:sp>
      <p:sp>
        <p:nvSpPr>
          <p:cNvPr id="3" name="Subtitle 2"/>
          <p:cNvSpPr>
            <a:spLocks noGrp="1"/>
          </p:cNvSpPr>
          <p:nvPr>
            <p:ph type="subTitle" idx="1"/>
          </p:nvPr>
        </p:nvSpPr>
        <p:spPr/>
        <p:txBody>
          <a:bodyPr>
            <a:normAutofit/>
          </a:bodyPr>
          <a:lstStyle/>
          <a:p>
            <a:endParaRPr lang="en-AU" sz="2000" dirty="0"/>
          </a:p>
        </p:txBody>
      </p:sp>
    </p:spTree>
    <p:custDataLst>
      <p:tags r:id="rId1"/>
    </p:custDataLst>
    <p:extLst>
      <p:ext uri="{BB962C8B-B14F-4D97-AF65-F5344CB8AC3E}">
        <p14:creationId xmlns:p14="http://schemas.microsoft.com/office/powerpoint/2010/main" val="20418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Session 1 Objectives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6131024" cy="4713387"/>
          </a:xfrm>
        </p:spPr>
        <p:txBody>
          <a:bodyPr>
            <a:normAutofit/>
          </a:bodyPr>
          <a:lstStyle/>
          <a:p>
            <a:pPr>
              <a:buBlip>
                <a:blip r:embed="rId4"/>
              </a:buBlip>
            </a:pPr>
            <a:r>
              <a:rPr lang="en-AU" dirty="0">
                <a:cs typeface="Arial" pitchFamily="34" charset="0"/>
              </a:rPr>
              <a:t>To understand the psychosocial impact of vision loss</a:t>
            </a:r>
            <a:r>
              <a:rPr lang="en-AU" dirty="0" smtClean="0">
                <a:cs typeface="Arial" pitchFamily="34" charset="0"/>
              </a:rPr>
              <a:t>.</a:t>
            </a:r>
            <a:endParaRPr lang="en-AU" dirty="0">
              <a:cs typeface="Arial" pitchFamily="34" charset="0"/>
            </a:endParaRPr>
          </a:p>
          <a:p>
            <a:pPr>
              <a:buBlip>
                <a:blip r:embed="rId4"/>
              </a:buBlip>
            </a:pPr>
            <a:r>
              <a:rPr lang="en-AU" dirty="0">
                <a:cs typeface="Arial" pitchFamily="34" charset="0"/>
              </a:rPr>
              <a:t>To understand the referral and case management processes for GDQ Psychological Services</a:t>
            </a:r>
            <a:r>
              <a:rPr lang="en-AU" dirty="0" smtClean="0">
                <a:cs typeface="Arial" pitchFamily="34" charset="0"/>
              </a:rPr>
              <a:t>.</a:t>
            </a:r>
            <a:endParaRPr lang="en-AU" dirty="0">
              <a:cs typeface="Arial" pitchFamily="34" charset="0"/>
            </a:endParaRPr>
          </a:p>
          <a:p>
            <a:pPr>
              <a:buBlip>
                <a:blip r:embed="rId4"/>
              </a:buBlip>
            </a:pPr>
            <a:r>
              <a:rPr lang="en-AU" dirty="0">
                <a:cs typeface="Arial" pitchFamily="34" charset="0"/>
              </a:rPr>
              <a:t>To gain knowledge about psychological services internal and external to GDQ.</a:t>
            </a:r>
          </a:p>
          <a:p>
            <a:pPr>
              <a:buBlip>
                <a:blip r:embed="rId4"/>
              </a:buBlip>
            </a:pPr>
            <a:endParaRPr lang="en-AU" dirty="0">
              <a:latin typeface="Arial" pitchFamily="34" charset="0"/>
              <a:cs typeface="Arial"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600" y="1412776"/>
            <a:ext cx="2912400" cy="4797152"/>
          </a:xfrm>
          <a:prstGeom prst="rect">
            <a:avLst/>
          </a:prstGeom>
        </p:spPr>
      </p:pic>
    </p:spTree>
    <p:custDataLst>
      <p:tags r:id="rId1"/>
    </p:custDataLst>
    <p:extLst>
      <p:ext uri="{BB962C8B-B14F-4D97-AF65-F5344CB8AC3E}">
        <p14:creationId xmlns:p14="http://schemas.microsoft.com/office/powerpoint/2010/main" val="106788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a:solidFill>
                  <a:srgbClr val="6B3727"/>
                </a:solidFill>
                <a:latin typeface="Arial" pitchFamily="34" charset="0"/>
                <a:cs typeface="Arial" pitchFamily="34" charset="0"/>
              </a:rPr>
              <a:t>Session </a:t>
            </a:r>
            <a:r>
              <a:rPr lang="en-AU" sz="4000" b="1" dirty="0" smtClean="0">
                <a:solidFill>
                  <a:srgbClr val="6B3727"/>
                </a:solidFill>
                <a:latin typeface="Arial" pitchFamily="34" charset="0"/>
                <a:cs typeface="Arial" pitchFamily="34" charset="0"/>
              </a:rPr>
              <a:t>2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smtClean="0">
                <a:cs typeface="Arial" pitchFamily="34" charset="0"/>
              </a:rPr>
              <a:t>To gain an understanding of mental </a:t>
            </a:r>
            <a:r>
              <a:rPr lang="en-AU" dirty="0">
                <a:cs typeface="Arial" pitchFamily="34" charset="0"/>
              </a:rPr>
              <a:t>health and to identify some of the more common </a:t>
            </a:r>
            <a:r>
              <a:rPr lang="en-AU" dirty="0" smtClean="0">
                <a:cs typeface="Arial" pitchFamily="34" charset="0"/>
              </a:rPr>
              <a:t>mental health symptoms.</a:t>
            </a:r>
            <a:endParaRPr lang="en-AU" dirty="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3083930"/>
            <a:ext cx="5436096" cy="3774070"/>
          </a:xfrm>
          <a:prstGeom prst="rect">
            <a:avLst/>
          </a:prstGeom>
        </p:spPr>
      </p:pic>
    </p:spTree>
    <p:custDataLst>
      <p:tags r:id="rId1"/>
    </p:custDataLst>
    <p:extLst>
      <p:ext uri="{BB962C8B-B14F-4D97-AF65-F5344CB8AC3E}">
        <p14:creationId xmlns:p14="http://schemas.microsoft.com/office/powerpoint/2010/main" val="917565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a:solidFill>
                  <a:srgbClr val="6B3727"/>
                </a:solidFill>
                <a:latin typeface="Arial" pitchFamily="34" charset="0"/>
                <a:cs typeface="Arial" pitchFamily="34" charset="0"/>
              </a:rPr>
              <a:t>Session </a:t>
            </a:r>
            <a:r>
              <a:rPr lang="en-AU" sz="4000" b="1" dirty="0" smtClean="0">
                <a:solidFill>
                  <a:srgbClr val="6B3727"/>
                </a:solidFill>
                <a:latin typeface="Arial" pitchFamily="34" charset="0"/>
                <a:cs typeface="Arial" pitchFamily="34" charset="0"/>
              </a:rPr>
              <a:t>3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a:cs typeface="Arial" pitchFamily="34" charset="0"/>
              </a:rPr>
              <a:t>To gain an understanding of some of the theoretical models of grief and to identify some of the more common grief reactions.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2918856"/>
            <a:ext cx="5925264" cy="3939143"/>
          </a:xfrm>
          <a:prstGeom prst="rect">
            <a:avLst/>
          </a:prstGeom>
        </p:spPr>
      </p:pic>
    </p:spTree>
    <p:custDataLst>
      <p:tags r:id="rId1"/>
    </p:custDataLst>
    <p:extLst>
      <p:ext uri="{BB962C8B-B14F-4D97-AF65-F5344CB8AC3E}">
        <p14:creationId xmlns:p14="http://schemas.microsoft.com/office/powerpoint/2010/main" val="450461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3600" dirty="0"/>
              <a:t>Session</a:t>
            </a:r>
            <a:r>
              <a:rPr lang="en-AU" dirty="0" smtClean="0"/>
              <a:t> 1…What will we cover?</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174780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a:solidFill>
                  <a:srgbClr val="6B3727"/>
                </a:solidFill>
                <a:latin typeface="Arial" pitchFamily="34" charset="0"/>
                <a:cs typeface="Arial" pitchFamily="34" charset="0"/>
              </a:rPr>
              <a:t>Session </a:t>
            </a:r>
            <a:r>
              <a:rPr lang="en-AU" sz="4000" b="1" dirty="0" smtClean="0">
                <a:solidFill>
                  <a:srgbClr val="6B3727"/>
                </a:solidFill>
                <a:latin typeface="Arial" pitchFamily="34" charset="0"/>
                <a:cs typeface="Arial" pitchFamily="34" charset="0"/>
              </a:rPr>
              <a:t>1 Objectives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6131024" cy="4713387"/>
          </a:xfrm>
        </p:spPr>
        <p:txBody>
          <a:bodyPr>
            <a:normAutofit/>
          </a:bodyPr>
          <a:lstStyle/>
          <a:p>
            <a:pPr>
              <a:buBlip>
                <a:blip r:embed="rId4"/>
              </a:buBlip>
            </a:pPr>
            <a:r>
              <a:rPr lang="en-AU" dirty="0">
                <a:cs typeface="Arial" pitchFamily="34" charset="0"/>
              </a:rPr>
              <a:t>To understand the psychosocial impact of vision loss</a:t>
            </a:r>
            <a:r>
              <a:rPr lang="en-AU" dirty="0" smtClean="0">
                <a:cs typeface="Arial" pitchFamily="34" charset="0"/>
              </a:rPr>
              <a:t>.</a:t>
            </a:r>
            <a:endParaRPr lang="en-AU" dirty="0">
              <a:cs typeface="Arial" pitchFamily="34" charset="0"/>
            </a:endParaRPr>
          </a:p>
          <a:p>
            <a:pPr>
              <a:buBlip>
                <a:blip r:embed="rId4"/>
              </a:buBlip>
            </a:pPr>
            <a:r>
              <a:rPr lang="en-AU" dirty="0">
                <a:cs typeface="Arial" pitchFamily="34" charset="0"/>
              </a:rPr>
              <a:t>To understand the referral and case management processes for GDQ Psychological Services</a:t>
            </a:r>
            <a:r>
              <a:rPr lang="en-AU" dirty="0" smtClean="0">
                <a:cs typeface="Arial" pitchFamily="34" charset="0"/>
              </a:rPr>
              <a:t>.</a:t>
            </a:r>
            <a:endParaRPr lang="en-AU" dirty="0">
              <a:cs typeface="Arial" pitchFamily="34" charset="0"/>
            </a:endParaRPr>
          </a:p>
          <a:p>
            <a:pPr>
              <a:buBlip>
                <a:blip r:embed="rId4"/>
              </a:buBlip>
            </a:pPr>
            <a:r>
              <a:rPr lang="en-AU" dirty="0">
                <a:cs typeface="Arial" pitchFamily="34" charset="0"/>
              </a:rPr>
              <a:t>To gain knowledge about psychological services internal and external to GDQ.</a:t>
            </a:r>
          </a:p>
          <a:p>
            <a:pPr>
              <a:buBlip>
                <a:blip r:embed="rId4"/>
              </a:buBlip>
            </a:pPr>
            <a:endParaRPr lang="en-AU" dirty="0">
              <a:latin typeface="Arial" pitchFamily="34" charset="0"/>
              <a:cs typeface="Arial"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600" y="1412776"/>
            <a:ext cx="2912400" cy="4797152"/>
          </a:xfrm>
          <a:prstGeom prst="rect">
            <a:avLst/>
          </a:prstGeom>
        </p:spPr>
      </p:pic>
    </p:spTree>
    <p:custDataLst>
      <p:tags r:id="rId1"/>
    </p:custDataLst>
    <p:extLst>
      <p:ext uri="{BB962C8B-B14F-4D97-AF65-F5344CB8AC3E}">
        <p14:creationId xmlns:p14="http://schemas.microsoft.com/office/powerpoint/2010/main" val="15851721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DQ NEW Colours">
      <a:dk1>
        <a:sysClr val="windowText" lastClr="000000"/>
      </a:dk1>
      <a:lt1>
        <a:sysClr val="window" lastClr="FFFFFF"/>
      </a:lt1>
      <a:dk2>
        <a:srgbClr val="000000"/>
      </a:dk2>
      <a:lt2>
        <a:srgbClr val="FFFFFF"/>
      </a:lt2>
      <a:accent1>
        <a:srgbClr val="EF82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2388</Words>
  <Application>Microsoft Office PowerPoint</Application>
  <PresentationFormat>On-screen Show (4:3)</PresentationFormat>
  <Paragraphs>230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Lucida Grande</vt:lpstr>
      <vt:lpstr>Office Theme</vt:lpstr>
      <vt:lpstr>Psychosocial impact of vision impairment on clients and their family</vt:lpstr>
      <vt:lpstr>Housekeeping</vt:lpstr>
      <vt:lpstr>Getting to know each other</vt:lpstr>
      <vt:lpstr>Psychosocial impact of vision impairment on clients and their family</vt:lpstr>
      <vt:lpstr>Session 1 Objectives</vt:lpstr>
      <vt:lpstr>Session 2 Objective</vt:lpstr>
      <vt:lpstr>Session 3 Objective</vt:lpstr>
      <vt:lpstr>Session 1…What will we cover?</vt:lpstr>
      <vt:lpstr>Session 1 Objectives</vt:lpstr>
      <vt:lpstr>Session 1 Objectives</vt:lpstr>
      <vt:lpstr>Loss and Grief</vt:lpstr>
      <vt:lpstr>Activity</vt:lpstr>
      <vt:lpstr>Our clients</vt:lpstr>
      <vt:lpstr>Other obstacles…</vt:lpstr>
      <vt:lpstr>Other challenges…</vt:lpstr>
      <vt:lpstr>Other challenges…</vt:lpstr>
      <vt:lpstr>Other challenges…</vt:lpstr>
      <vt:lpstr>Other challenges…</vt:lpstr>
      <vt:lpstr>Let’s have a break and stretch</vt:lpstr>
      <vt:lpstr>Session 1 Objectives cont…</vt:lpstr>
      <vt:lpstr>When to refer to GDQ Psychological Services?</vt:lpstr>
      <vt:lpstr>GDQ Psychological Services</vt:lpstr>
      <vt:lpstr>GDQ Psychological Services</vt:lpstr>
      <vt:lpstr>Referral Process</vt:lpstr>
      <vt:lpstr>Case Management</vt:lpstr>
      <vt:lpstr>Practice Framework</vt:lpstr>
      <vt:lpstr>Case Study</vt:lpstr>
      <vt:lpstr>End of Session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Liberty Moore</dc:creator>
  <cp:lastModifiedBy>Janet Cheong</cp:lastModifiedBy>
  <cp:revision>134</cp:revision>
  <dcterms:created xsi:type="dcterms:W3CDTF">2014-12-14T23:28:06Z</dcterms:created>
  <dcterms:modified xsi:type="dcterms:W3CDTF">2021-04-29T05:53:33Z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B37DDF38-CC1C-4BEB-ADA6-6B9CB2E0C11B</vt:lpwstr>
  </property>
  <property fmtid="{D5CDD505-2E9C-101B-9397-08002B2CF9AE}" pid="3" name="ArticulatePath">
    <vt:lpwstr>GDQ Template Powerpoint</vt:lpwstr>
  </property>
</Properties>
</file>