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6" r:id="rId2"/>
    <p:sldId id="327" r:id="rId3"/>
    <p:sldId id="358" r:id="rId4"/>
    <p:sldId id="356" r:id="rId5"/>
    <p:sldId id="329" r:id="rId6"/>
    <p:sldId id="347" r:id="rId7"/>
    <p:sldId id="348" r:id="rId8"/>
    <p:sldId id="349" r:id="rId9"/>
    <p:sldId id="331" r:id="rId10"/>
    <p:sldId id="332" r:id="rId11"/>
    <p:sldId id="330" r:id="rId12"/>
    <p:sldId id="334" r:id="rId13"/>
    <p:sldId id="335"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727"/>
    <a:srgbClr val="753C2A"/>
    <a:srgbClr val="EF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5" autoAdjust="0"/>
  </p:normalViewPr>
  <p:slideViewPr>
    <p:cSldViewPr>
      <p:cViewPr varScale="1">
        <p:scale>
          <a:sx n="84" d="100"/>
          <a:sy n="84" d="100"/>
        </p:scale>
        <p:origin x="23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2239A-6336-4FA3-B395-93298BE47D9E}" type="datetimeFigureOut">
              <a:rPr lang="en-AU" smtClean="0"/>
              <a:t>29/04/2021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3E501-07FB-48CD-A851-8E40E3933A41}" type="slidenum">
              <a:rPr lang="en-AU" smtClean="0"/>
              <a:t>‹#›</a:t>
            </a:fld>
            <a:endParaRPr lang="en-AU"/>
          </a:p>
        </p:txBody>
      </p:sp>
    </p:spTree>
    <p:extLst>
      <p:ext uri="{BB962C8B-B14F-4D97-AF65-F5344CB8AC3E}">
        <p14:creationId xmlns:p14="http://schemas.microsoft.com/office/powerpoint/2010/main" val="26881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4</a:t>
            </a:fld>
            <a:endParaRPr lang="en-AU"/>
          </a:p>
        </p:txBody>
      </p:sp>
    </p:spTree>
    <p:extLst>
      <p:ext uri="{BB962C8B-B14F-4D97-AF65-F5344CB8AC3E}">
        <p14:creationId xmlns:p14="http://schemas.microsoft.com/office/powerpoint/2010/main" val="208098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13</a:t>
            </a:fld>
            <a:endParaRPr lang="en-AU"/>
          </a:p>
        </p:txBody>
      </p:sp>
    </p:spTree>
    <p:extLst>
      <p:ext uri="{BB962C8B-B14F-4D97-AF65-F5344CB8AC3E}">
        <p14:creationId xmlns:p14="http://schemas.microsoft.com/office/powerpoint/2010/main" val="322147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5</a:t>
            </a:fld>
            <a:endParaRPr lang="en-AU"/>
          </a:p>
        </p:txBody>
      </p:sp>
    </p:spTree>
    <p:extLst>
      <p:ext uri="{BB962C8B-B14F-4D97-AF65-F5344CB8AC3E}">
        <p14:creationId xmlns:p14="http://schemas.microsoft.com/office/powerpoint/2010/main" val="76799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6</a:t>
            </a:fld>
            <a:endParaRPr lang="en-AU"/>
          </a:p>
        </p:txBody>
      </p:sp>
    </p:spTree>
    <p:extLst>
      <p:ext uri="{BB962C8B-B14F-4D97-AF65-F5344CB8AC3E}">
        <p14:creationId xmlns:p14="http://schemas.microsoft.com/office/powerpoint/2010/main" val="391647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GDQ supports its staff in establishing healthy boundaries and self-care strategies, acknowledging that we have the right to personal privacy and protection against unreasonable, impolite and unsociable client demands.</a:t>
            </a:r>
          </a:p>
          <a:p>
            <a:r>
              <a:rPr lang="en-AU" sz="1200" kern="1200" dirty="0" smtClean="0">
                <a:solidFill>
                  <a:schemeClr val="tx1"/>
                </a:solidFill>
                <a:effectLst/>
                <a:latin typeface="+mn-lt"/>
                <a:ea typeface="+mn-ea"/>
                <a:cs typeface="+mn-cs"/>
              </a:rPr>
              <a:t>These guidelines helps us</a:t>
            </a:r>
            <a:r>
              <a:rPr lang="en-AU" sz="1200" kern="1200" baseline="0" dirty="0" smtClean="0">
                <a:solidFill>
                  <a:schemeClr val="tx1"/>
                </a:solidFill>
                <a:effectLst/>
                <a:latin typeface="+mn-lt"/>
                <a:ea typeface="+mn-ea"/>
                <a:cs typeface="+mn-cs"/>
              </a:rPr>
              <a:t> in determining our boundaries.</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7</a:t>
            </a:fld>
            <a:endParaRPr lang="en-AU"/>
          </a:p>
        </p:txBody>
      </p:sp>
    </p:spTree>
    <p:extLst>
      <p:ext uri="{BB962C8B-B14F-4D97-AF65-F5344CB8AC3E}">
        <p14:creationId xmlns:p14="http://schemas.microsoft.com/office/powerpoint/2010/main" val="164198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cs typeface="Arial" pitchFamily="34" charset="0"/>
              </a:rPr>
              <a:t>OMAA Code of Ethics 2013</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8</a:t>
            </a:fld>
            <a:endParaRPr lang="en-AU"/>
          </a:p>
        </p:txBody>
      </p:sp>
    </p:spTree>
    <p:extLst>
      <p:ext uri="{BB962C8B-B14F-4D97-AF65-F5344CB8AC3E}">
        <p14:creationId xmlns:p14="http://schemas.microsoft.com/office/powerpoint/2010/main" val="241652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 impossible for any helping professional to know what our clients will bring through the door. Given that we are exposed to peoples’ stories on a day to day basis, it goes without saying that if we do not properly care for ourselves, we can become prone to many types of health issues. These can include burnout, compassion fatigue, stress, and health or mental health or related problems. Furthermore, if we do not care for ourselves and are not in top form, we cannot expect ourselves to possess the capacity to care for our clients effectively. Fatigue, left unattended, can lead to an unintentional disservice to those who seek our help.</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9</a:t>
            </a:fld>
            <a:endParaRPr lang="en-AU"/>
          </a:p>
        </p:txBody>
      </p:sp>
    </p:spTree>
    <p:extLst>
      <p:ext uri="{BB962C8B-B14F-4D97-AF65-F5344CB8AC3E}">
        <p14:creationId xmlns:p14="http://schemas.microsoft.com/office/powerpoint/2010/main" val="818863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Fatigue Management activity</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10</a:t>
            </a:fld>
            <a:endParaRPr lang="en-AU"/>
          </a:p>
        </p:txBody>
      </p:sp>
    </p:spTree>
    <p:extLst>
      <p:ext uri="{BB962C8B-B14F-4D97-AF65-F5344CB8AC3E}">
        <p14:creationId xmlns:p14="http://schemas.microsoft.com/office/powerpoint/2010/main" val="52048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Intranet</a:t>
            </a:r>
            <a:r>
              <a:rPr lang="en-AU" baseline="0" dirty="0" smtClean="0"/>
              <a:t> page</a:t>
            </a:r>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11</a:t>
            </a:fld>
            <a:endParaRPr lang="en-AU"/>
          </a:p>
        </p:txBody>
      </p:sp>
    </p:spTree>
    <p:extLst>
      <p:ext uri="{BB962C8B-B14F-4D97-AF65-F5344CB8AC3E}">
        <p14:creationId xmlns:p14="http://schemas.microsoft.com/office/powerpoint/2010/main" val="148508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12</a:t>
            </a:fld>
            <a:endParaRPr lang="en-AU"/>
          </a:p>
        </p:txBody>
      </p:sp>
    </p:spTree>
    <p:extLst>
      <p:ext uri="{BB962C8B-B14F-4D97-AF65-F5344CB8AC3E}">
        <p14:creationId xmlns:p14="http://schemas.microsoft.com/office/powerpoint/2010/main" val="3201769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DQ_PPT_Fro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4083051"/>
            <a:ext cx="7772400" cy="1302618"/>
          </a:xfrm>
        </p:spPr>
        <p:txBody>
          <a:bodyPr>
            <a:normAutofit/>
          </a:bodyPr>
          <a:lstStyle>
            <a:lvl1pPr>
              <a:defRPr lang="en-AU" sz="3800" b="1" kern="1200" dirty="0">
                <a:solidFill>
                  <a:srgbClr val="6B3727"/>
                </a:solidFill>
                <a:latin typeface="Arial" pitchFamily="34" charset="0"/>
                <a:ea typeface="+mn-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5522193"/>
            <a:ext cx="6400800" cy="697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DQ_PPT_Foot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36293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402993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056D8-18E6-446D-9B7A-5FCB1F16AC3C}" type="datetimeFigureOut">
              <a:rPr lang="en-AU" smtClean="0"/>
              <a:pPr/>
              <a:t>29/04/2021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DBAF-C2EB-4ADF-85BF-DE8524E6557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Welcome to Session 2</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99175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Activity</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US" dirty="0" smtClean="0">
                <a:cs typeface="Arial" pitchFamily="34" charset="0"/>
              </a:rPr>
              <a:t>Self-care and work life balance</a:t>
            </a:r>
          </a:p>
          <a:p>
            <a:pPr>
              <a:buBlip>
                <a:blip r:embed="rId4"/>
              </a:buBlip>
            </a:pPr>
            <a:endParaRPr lang="en-AU" dirty="0">
              <a:latin typeface="Arial" pitchFamily="34" charset="0"/>
              <a:cs typeface="Arial" pitchFamily="34" charset="0"/>
            </a:endParaRPr>
          </a:p>
        </p:txBody>
      </p:sp>
      <p:pic>
        <p:nvPicPr>
          <p:cNvPr id="14" name="Picture 13"/>
          <p:cNvPicPr>
            <a:picLocks noChangeAspect="1"/>
          </p:cNvPicPr>
          <p:nvPr/>
        </p:nvPicPr>
        <p:blipFill>
          <a:blip r:embed="rId5"/>
          <a:stretch>
            <a:fillRect/>
          </a:stretch>
        </p:blipFill>
        <p:spPr>
          <a:xfrm>
            <a:off x="1835696" y="2276872"/>
            <a:ext cx="5070435" cy="4404128"/>
          </a:xfrm>
          <a:prstGeom prst="rect">
            <a:avLst/>
          </a:prstGeom>
        </p:spPr>
      </p:pic>
      <p:sp>
        <p:nvSpPr>
          <p:cNvPr id="15" name="TextBox 14"/>
          <p:cNvSpPr txBox="1"/>
          <p:nvPr/>
        </p:nvSpPr>
        <p:spPr>
          <a:xfrm>
            <a:off x="6999205" y="6200713"/>
            <a:ext cx="1594520" cy="216024"/>
          </a:xfrm>
          <a:prstGeom prst="rect">
            <a:avLst/>
          </a:prstGeom>
          <a:noFill/>
        </p:spPr>
        <p:txBody>
          <a:bodyPr wrap="square" rtlCol="0">
            <a:spAutoFit/>
          </a:bodyPr>
          <a:lstStyle/>
          <a:p>
            <a:r>
              <a:rPr lang="en-AU" sz="800" dirty="0" smtClean="0"/>
              <a:t>Extracted from Russ Harris, 2009</a:t>
            </a:r>
            <a:endParaRPr lang="en-AU" sz="800" dirty="0"/>
          </a:p>
        </p:txBody>
      </p:sp>
    </p:spTree>
    <p:custDataLst>
      <p:tags r:id="rId1"/>
    </p:custDataLst>
    <p:extLst>
      <p:ext uri="{BB962C8B-B14F-4D97-AF65-F5344CB8AC3E}">
        <p14:creationId xmlns:p14="http://schemas.microsoft.com/office/powerpoint/2010/main" val="329664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GDQ Policies and Procedures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US" dirty="0" smtClean="0">
                <a:cs typeface="Arial" pitchFamily="34" charset="0"/>
              </a:rPr>
              <a:t>Employee Assistance Program</a:t>
            </a:r>
          </a:p>
          <a:p>
            <a:pPr>
              <a:buBlip>
                <a:blip r:embed="rId4"/>
              </a:buBlip>
            </a:pPr>
            <a:r>
              <a:rPr lang="en-US" dirty="0" smtClean="0">
                <a:cs typeface="Arial" pitchFamily="34" charset="0"/>
              </a:rPr>
              <a:t>Leave policy</a:t>
            </a:r>
          </a:p>
          <a:p>
            <a:pPr>
              <a:buBlip>
                <a:blip r:embed="rId4"/>
              </a:buBlip>
            </a:pPr>
            <a:r>
              <a:rPr lang="en-US" dirty="0" smtClean="0">
                <a:cs typeface="Arial" pitchFamily="34" charset="0"/>
              </a:rPr>
              <a:t>Whistle blowing </a:t>
            </a:r>
          </a:p>
        </p:txBody>
      </p:sp>
    </p:spTree>
    <p:custDataLst>
      <p:tags r:id="rId1"/>
    </p:custDataLst>
    <p:extLst>
      <p:ext uri="{BB962C8B-B14F-4D97-AF65-F5344CB8AC3E}">
        <p14:creationId xmlns:p14="http://schemas.microsoft.com/office/powerpoint/2010/main" val="1180186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Questions and Reflections</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48327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End of Session 2</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63410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Housekeeping</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3"/>
              </a:buBlip>
            </a:pPr>
            <a:r>
              <a:rPr lang="en-AU" dirty="0" smtClean="0">
                <a:cs typeface="Arial" pitchFamily="34" charset="0"/>
              </a:rPr>
              <a:t>Mobile </a:t>
            </a:r>
            <a:r>
              <a:rPr lang="en-AU" dirty="0">
                <a:cs typeface="Arial" pitchFamily="34" charset="0"/>
              </a:rPr>
              <a:t>phones on silent please</a:t>
            </a:r>
          </a:p>
          <a:p>
            <a:pPr>
              <a:buBlip>
                <a:blip r:embed="rId3"/>
              </a:buBlip>
            </a:pPr>
            <a:r>
              <a:rPr lang="en-AU" dirty="0">
                <a:cs typeface="Arial" pitchFamily="34" charset="0"/>
              </a:rPr>
              <a:t>Safety exits, amenities </a:t>
            </a:r>
            <a:r>
              <a:rPr lang="en-AU" dirty="0" err="1" smtClean="0">
                <a:cs typeface="Arial" pitchFamily="34" charset="0"/>
              </a:rPr>
              <a:t>etc</a:t>
            </a:r>
            <a:endParaRPr lang="en-US" dirty="0" smtClean="0">
              <a:cs typeface="Arial" pitchFamily="34" charset="0"/>
            </a:endParaRPr>
          </a:p>
          <a:p>
            <a:pPr>
              <a:buBlip>
                <a:blip r:embed="rId3"/>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2876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1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3"/>
              </a:buBlip>
            </a:pPr>
            <a:r>
              <a:rPr lang="en-AU" dirty="0"/>
              <a:t>Understand professional practice within a human services employment role</a:t>
            </a:r>
            <a:r>
              <a:rPr lang="en-AU" dirty="0" smtClean="0"/>
              <a:t>.</a:t>
            </a:r>
          </a:p>
          <a:p>
            <a:pPr>
              <a:buBlip>
                <a:blip r:embed="rId3"/>
              </a:buBlip>
            </a:pPr>
            <a:r>
              <a:rPr lang="en-AU" dirty="0" smtClean="0">
                <a:cs typeface="Arial" pitchFamily="34" charset="0"/>
              </a:rPr>
              <a:t>To </a:t>
            </a:r>
            <a:r>
              <a:rPr lang="en-AU" dirty="0">
                <a:cs typeface="Arial" pitchFamily="34" charset="0"/>
              </a:rPr>
              <a:t>develop and demonstrate a toolbox of communication skills when working with clients.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501008"/>
            <a:ext cx="2299179" cy="3212976"/>
          </a:xfrm>
          <a:prstGeom prst="rect">
            <a:avLst/>
          </a:prstGeom>
        </p:spPr>
      </p:pic>
      <p:sp>
        <p:nvSpPr>
          <p:cNvPr id="6" name="TextBox 5"/>
          <p:cNvSpPr txBox="1"/>
          <p:nvPr/>
        </p:nvSpPr>
        <p:spPr>
          <a:xfrm>
            <a:off x="739984" y="4445776"/>
            <a:ext cx="3816424" cy="1323439"/>
          </a:xfrm>
          <a:prstGeom prst="rect">
            <a:avLst/>
          </a:prstGeom>
          <a:noFill/>
        </p:spPr>
        <p:txBody>
          <a:bodyPr wrap="square" rtlCol="0">
            <a:spAutoFit/>
          </a:bodyPr>
          <a:lstStyle/>
          <a:p>
            <a:pPr algn="ctr"/>
            <a:r>
              <a:rPr lang="en-AU" sz="4000" b="1" dirty="0" smtClean="0">
                <a:solidFill>
                  <a:srgbClr val="0070C0"/>
                </a:solidFill>
                <a:latin typeface="Arial" panose="020B0604020202020204" pitchFamily="34" charset="0"/>
                <a:cs typeface="Arial" panose="020B0604020202020204" pitchFamily="34" charset="0"/>
              </a:rPr>
              <a:t>ANY QUESTIONS?</a:t>
            </a:r>
            <a:endParaRPr lang="en-AU" sz="40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136759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Session 2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a:cs typeface="Arial" pitchFamily="34" charset="0"/>
              </a:rPr>
              <a:t>To identify and learn positive self-care strategies for working in the helping </a:t>
            </a:r>
            <a:r>
              <a:rPr lang="en-AU" dirty="0" smtClean="0">
                <a:cs typeface="Arial" pitchFamily="34" charset="0"/>
              </a:rPr>
              <a:t>industry.</a:t>
            </a:r>
            <a:endParaRPr lang="en-AU" dirty="0">
              <a:cs typeface="Arial" pitchFamily="34" charset="0"/>
            </a:endParaRPr>
          </a:p>
        </p:txBody>
      </p:sp>
      <p:sp>
        <p:nvSpPr>
          <p:cNvPr id="6" name="Up Ribbon 5"/>
          <p:cNvSpPr/>
          <p:nvPr/>
        </p:nvSpPr>
        <p:spPr>
          <a:xfrm>
            <a:off x="2699792" y="3769469"/>
            <a:ext cx="6336704" cy="2088232"/>
          </a:xfrm>
          <a:prstGeom prst="ribbon2">
            <a:avLst/>
          </a:prstGeom>
          <a:solidFill>
            <a:srgbClr val="FFC000"/>
          </a:solidFill>
          <a:ln>
            <a:solidFill>
              <a:srgbClr val="EF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4644008" y="3971071"/>
            <a:ext cx="2448272" cy="1323439"/>
          </a:xfrm>
          <a:prstGeom prst="rect">
            <a:avLst/>
          </a:prstGeom>
          <a:noFill/>
        </p:spPr>
        <p:txBody>
          <a:bodyPr wrap="square" rtlCol="0">
            <a:spAutoFit/>
          </a:bodyPr>
          <a:lstStyle/>
          <a:p>
            <a:r>
              <a:rPr lang="en-AU" sz="8000" b="1" dirty="0" smtClean="0">
                <a:solidFill>
                  <a:schemeClr val="accent1">
                    <a:lumMod val="75000"/>
                  </a:schemeClr>
                </a:solidFill>
                <a:latin typeface="French Script MT" panose="03020402040607040605" pitchFamily="66" charset="0"/>
              </a:rPr>
              <a:t>YOU</a:t>
            </a:r>
            <a:endParaRPr lang="en-AU" sz="8000" b="1" dirty="0">
              <a:solidFill>
                <a:schemeClr val="accent1">
                  <a:lumMod val="75000"/>
                </a:schemeClr>
              </a:solidFill>
              <a:latin typeface="French Script MT" panose="03020402040607040605" pitchFamily="66" charset="0"/>
            </a:endParaRPr>
          </a:p>
        </p:txBody>
      </p:sp>
    </p:spTree>
    <p:custDataLst>
      <p:tags r:id="rId1"/>
    </p:custDataLst>
    <p:extLst>
      <p:ext uri="{BB962C8B-B14F-4D97-AF65-F5344CB8AC3E}">
        <p14:creationId xmlns:p14="http://schemas.microsoft.com/office/powerpoint/2010/main" val="3485172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Boundaries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Why do we need them?</a:t>
            </a:r>
          </a:p>
          <a:p>
            <a:pPr>
              <a:buBlip>
                <a:blip r:embed="rId4"/>
              </a:buBlip>
            </a:pPr>
            <a:r>
              <a:rPr lang="en-AU" dirty="0" smtClean="0">
                <a:cs typeface="Arial" pitchFamily="34" charset="0"/>
              </a:rPr>
              <a:t>Professional boundaries</a:t>
            </a:r>
          </a:p>
          <a:p>
            <a:pPr>
              <a:buBlip>
                <a:blip r:embed="rId4"/>
              </a:buBlip>
            </a:pPr>
            <a:r>
              <a:rPr lang="en-AU" dirty="0" smtClean="0">
                <a:cs typeface="Arial" pitchFamily="34" charset="0"/>
              </a:rPr>
              <a:t>Safety boundaries</a:t>
            </a:r>
          </a:p>
          <a:p>
            <a:pPr>
              <a:buBlip>
                <a:blip r:embed="rId4"/>
              </a:buBlip>
            </a:pPr>
            <a:r>
              <a:rPr lang="en-AU" dirty="0" smtClean="0">
                <a:cs typeface="Arial" pitchFamily="34" charset="0"/>
              </a:rPr>
              <a:t>Personal boundaries</a:t>
            </a:r>
            <a:endParaRPr lang="en-AU" dirty="0">
              <a:cs typeface="Arial" pitchFamily="34" charset="0"/>
            </a:endParaRPr>
          </a:p>
        </p:txBody>
      </p:sp>
    </p:spTree>
    <p:custDataLst>
      <p:tags r:id="rId1"/>
    </p:custDataLst>
    <p:extLst>
      <p:ext uri="{BB962C8B-B14F-4D97-AF65-F5344CB8AC3E}">
        <p14:creationId xmlns:p14="http://schemas.microsoft.com/office/powerpoint/2010/main" val="3409310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Activities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70000" lnSpcReduction="20000"/>
          </a:bodyPr>
          <a:lstStyle/>
          <a:p>
            <a:pPr>
              <a:buBlip>
                <a:blip r:embed="rId4"/>
              </a:buBlip>
            </a:pPr>
            <a:r>
              <a:rPr lang="en-AU" dirty="0" smtClean="0">
                <a:cs typeface="Arial" pitchFamily="34" charset="0"/>
              </a:rPr>
              <a:t>Where is my boundaries?</a:t>
            </a:r>
          </a:p>
          <a:p>
            <a:pPr lvl="1">
              <a:buBlip>
                <a:blip r:embed="rId4"/>
              </a:buBlip>
            </a:pPr>
            <a:r>
              <a:rPr lang="en-AU" dirty="0">
                <a:cs typeface="Arial" pitchFamily="34" charset="0"/>
              </a:rPr>
              <a:t>How much will I reveal about myself to my clients?</a:t>
            </a:r>
          </a:p>
          <a:p>
            <a:pPr lvl="1">
              <a:buBlip>
                <a:blip r:embed="rId4"/>
              </a:buBlip>
            </a:pPr>
            <a:r>
              <a:rPr lang="en-AU" dirty="0">
                <a:cs typeface="Arial" pitchFamily="34" charset="0"/>
              </a:rPr>
              <a:t>In what situations will I say “no” to a client?</a:t>
            </a:r>
          </a:p>
          <a:p>
            <a:pPr lvl="1">
              <a:buBlip>
                <a:blip r:embed="rId4"/>
              </a:buBlip>
            </a:pPr>
            <a:r>
              <a:rPr lang="en-AU" dirty="0">
                <a:cs typeface="Arial" pitchFamily="34" charset="0"/>
              </a:rPr>
              <a:t>Will I accept affection from a client?</a:t>
            </a:r>
          </a:p>
          <a:p>
            <a:pPr lvl="1">
              <a:buBlip>
                <a:blip r:embed="rId4"/>
              </a:buBlip>
            </a:pPr>
            <a:r>
              <a:rPr lang="en-AU" dirty="0">
                <a:cs typeface="Arial" pitchFamily="34" charset="0"/>
              </a:rPr>
              <a:t>Will I accept gifts from a client?</a:t>
            </a:r>
          </a:p>
          <a:p>
            <a:pPr lvl="1">
              <a:buBlip>
                <a:blip r:embed="rId4"/>
              </a:buBlip>
            </a:pPr>
            <a:r>
              <a:rPr lang="en-AU" dirty="0">
                <a:cs typeface="Arial" pitchFamily="34" charset="0"/>
              </a:rPr>
              <a:t>How much anger/frustration/ swearing will I accept from a client?</a:t>
            </a:r>
          </a:p>
          <a:p>
            <a:pPr lvl="1">
              <a:buBlip>
                <a:blip r:embed="rId4"/>
              </a:buBlip>
            </a:pPr>
            <a:r>
              <a:rPr lang="en-AU" dirty="0">
                <a:cs typeface="Arial" pitchFamily="34" charset="0"/>
              </a:rPr>
              <a:t>Will I accept a client’s “friend” request on my </a:t>
            </a:r>
            <a:r>
              <a:rPr lang="en-AU" dirty="0" err="1">
                <a:cs typeface="Arial" pitchFamily="34" charset="0"/>
              </a:rPr>
              <a:t>facebook</a:t>
            </a:r>
            <a:r>
              <a:rPr lang="en-AU" dirty="0">
                <a:cs typeface="Arial" pitchFamily="34" charset="0"/>
              </a:rPr>
              <a:t>?</a:t>
            </a:r>
          </a:p>
          <a:p>
            <a:pPr lvl="1">
              <a:buBlip>
                <a:blip r:embed="rId4"/>
              </a:buBlip>
            </a:pPr>
            <a:r>
              <a:rPr lang="en-AU" dirty="0">
                <a:cs typeface="Arial" pitchFamily="34" charset="0"/>
              </a:rPr>
              <a:t>Will I pay for my client’s coffee when out?</a:t>
            </a:r>
          </a:p>
          <a:p>
            <a:pPr lvl="1">
              <a:buBlip>
                <a:blip r:embed="rId4"/>
              </a:buBlip>
            </a:pPr>
            <a:r>
              <a:rPr lang="en-AU" dirty="0">
                <a:cs typeface="Arial" pitchFamily="34" charset="0"/>
              </a:rPr>
              <a:t>Will I listen and give advice to my clients about non-vision related problems?</a:t>
            </a:r>
          </a:p>
          <a:p>
            <a:pPr lvl="1">
              <a:buBlip>
                <a:blip r:embed="rId4"/>
              </a:buBlip>
            </a:pPr>
            <a:r>
              <a:rPr lang="en-AU" dirty="0">
                <a:cs typeface="Arial" pitchFamily="34" charset="0"/>
              </a:rPr>
              <a:t>Will I keep my appointments to a strict time schedule or will I flexible?</a:t>
            </a:r>
          </a:p>
          <a:p>
            <a:pPr lvl="1">
              <a:buBlip>
                <a:blip r:embed="rId4"/>
              </a:buBlip>
            </a:pPr>
            <a:r>
              <a:rPr lang="en-AU" dirty="0">
                <a:cs typeface="Arial" pitchFamily="34" charset="0"/>
              </a:rPr>
              <a:t>Will I accept after hours phone calls from my </a:t>
            </a:r>
            <a:r>
              <a:rPr lang="en-AU" dirty="0" smtClean="0">
                <a:cs typeface="Arial" pitchFamily="34" charset="0"/>
              </a:rPr>
              <a:t>clients</a:t>
            </a:r>
            <a:endParaRPr lang="en-AU" dirty="0">
              <a:cs typeface="Arial" pitchFamily="34" charset="0"/>
            </a:endParaRPr>
          </a:p>
        </p:txBody>
      </p:sp>
    </p:spTree>
    <p:custDataLst>
      <p:tags r:id="rId1"/>
    </p:custDataLst>
    <p:extLst>
      <p:ext uri="{BB962C8B-B14F-4D97-AF65-F5344CB8AC3E}">
        <p14:creationId xmlns:p14="http://schemas.microsoft.com/office/powerpoint/2010/main" val="3375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Professionalism</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a:buBlip>
                <a:blip r:embed="rId4"/>
              </a:buBlip>
            </a:pPr>
            <a:r>
              <a:rPr lang="en-AU" dirty="0" smtClean="0">
                <a:cs typeface="Arial" pitchFamily="34" charset="0"/>
              </a:rPr>
              <a:t>Policies and procedures </a:t>
            </a:r>
          </a:p>
          <a:p>
            <a:pPr lvl="1">
              <a:buBlip>
                <a:blip r:embed="rId4"/>
              </a:buBlip>
            </a:pPr>
            <a:r>
              <a:rPr lang="en-AU" dirty="0" smtClean="0">
                <a:cs typeface="Arial" pitchFamily="34" charset="0"/>
              </a:rPr>
              <a:t>Privacy and Confidentiality</a:t>
            </a:r>
          </a:p>
          <a:p>
            <a:pPr lvl="1">
              <a:buBlip>
                <a:blip r:embed="rId4"/>
              </a:buBlip>
            </a:pPr>
            <a:r>
              <a:rPr lang="en-AU" dirty="0" smtClean="0">
                <a:cs typeface="Arial" pitchFamily="34" charset="0"/>
              </a:rPr>
              <a:t>Client Consent</a:t>
            </a:r>
          </a:p>
          <a:p>
            <a:pPr lvl="1">
              <a:buBlip>
                <a:blip r:embed="rId4"/>
              </a:buBlip>
            </a:pPr>
            <a:r>
              <a:rPr lang="en-AU" dirty="0" smtClean="0">
                <a:cs typeface="Arial" pitchFamily="34" charset="0"/>
              </a:rPr>
              <a:t>Data breach</a:t>
            </a:r>
          </a:p>
          <a:p>
            <a:pPr lvl="1">
              <a:buBlip>
                <a:blip r:embed="rId4"/>
              </a:buBlip>
            </a:pPr>
            <a:r>
              <a:rPr lang="en-AU" dirty="0" smtClean="0">
                <a:cs typeface="Arial" pitchFamily="34" charset="0"/>
              </a:rPr>
              <a:t>Complaints</a:t>
            </a:r>
          </a:p>
          <a:p>
            <a:pPr lvl="1">
              <a:buBlip>
                <a:blip r:embed="rId4"/>
              </a:buBlip>
            </a:pPr>
            <a:r>
              <a:rPr lang="en-AU" dirty="0" smtClean="0">
                <a:cs typeface="Arial" pitchFamily="34" charset="0"/>
              </a:rPr>
              <a:t>Duty of care</a:t>
            </a:r>
          </a:p>
          <a:p>
            <a:pPr lvl="1">
              <a:buBlip>
                <a:blip r:embed="rId4"/>
              </a:buBlip>
            </a:pPr>
            <a:r>
              <a:rPr lang="en-AU" dirty="0" smtClean="0">
                <a:cs typeface="Arial" pitchFamily="34" charset="0"/>
              </a:rPr>
              <a:t>Suicide risk </a:t>
            </a:r>
            <a:r>
              <a:rPr lang="en-AU" dirty="0">
                <a:cs typeface="Arial" pitchFamily="34" charset="0"/>
              </a:rPr>
              <a:t>m</a:t>
            </a:r>
            <a:r>
              <a:rPr lang="en-AU" dirty="0" smtClean="0">
                <a:cs typeface="Arial" pitchFamily="34" charset="0"/>
              </a:rPr>
              <a:t>anagement </a:t>
            </a:r>
          </a:p>
          <a:p>
            <a:pPr lvl="1">
              <a:buBlip>
                <a:blip r:embed="rId4"/>
              </a:buBlip>
            </a:pPr>
            <a:r>
              <a:rPr lang="en-AU" dirty="0" smtClean="0">
                <a:cs typeface="Arial" pitchFamily="34" charset="0"/>
              </a:rPr>
              <a:t>Risk Management</a:t>
            </a:r>
          </a:p>
          <a:p>
            <a:pPr lvl="1">
              <a:buBlip>
                <a:blip r:embed="rId4"/>
              </a:buBlip>
            </a:pPr>
            <a:r>
              <a:rPr lang="en-AU" dirty="0" smtClean="0">
                <a:cs typeface="Arial" pitchFamily="34" charset="0"/>
              </a:rPr>
              <a:t>Procedure for engaging and working with interpreters</a:t>
            </a:r>
          </a:p>
          <a:p>
            <a:pPr lvl="1">
              <a:buBlip>
                <a:blip r:embed="rId4"/>
              </a:buBlip>
            </a:pPr>
            <a:r>
              <a:rPr lang="en-AU" dirty="0">
                <a:cs typeface="Arial" pitchFamily="34" charset="0"/>
              </a:rPr>
              <a:t>Accessibility guidelines </a:t>
            </a:r>
            <a:endParaRPr lang="en-AU" dirty="0" smtClean="0">
              <a:cs typeface="Arial" pitchFamily="34" charset="0"/>
            </a:endParaRPr>
          </a:p>
          <a:p>
            <a:pPr lvl="1">
              <a:buBlip>
                <a:blip r:embed="rId4"/>
              </a:buBlip>
            </a:pPr>
            <a:r>
              <a:rPr lang="en-AU" dirty="0" smtClean="0">
                <a:cs typeface="Arial" pitchFamily="34" charset="0"/>
              </a:rPr>
              <a:t>Conflict of interest</a:t>
            </a:r>
            <a:endParaRPr lang="en-AU" dirty="0">
              <a:cs typeface="Arial" pitchFamily="34" charset="0"/>
            </a:endParaRPr>
          </a:p>
          <a:p>
            <a:pPr lvl="1">
              <a:buBlip>
                <a:blip r:embed="rId4"/>
              </a:buBlip>
            </a:pPr>
            <a:endParaRPr lang="en-AU" dirty="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4737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Professionalism</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Professional body ethics</a:t>
            </a:r>
          </a:p>
          <a:p>
            <a:pPr lvl="1">
              <a:buBlip>
                <a:blip r:embed="rId4"/>
              </a:buBlip>
            </a:pPr>
            <a:r>
              <a:rPr lang="en-AU" dirty="0" smtClean="0">
                <a:cs typeface="Arial" pitchFamily="34" charset="0"/>
              </a:rPr>
              <a:t>Professional practice: OMAA </a:t>
            </a:r>
            <a:r>
              <a:rPr lang="en-AU" dirty="0">
                <a:cs typeface="Arial" pitchFamily="34" charset="0"/>
              </a:rPr>
              <a:t>Code of Ethics 2013</a:t>
            </a:r>
            <a:endParaRPr lang="en-AU" dirty="0" smtClean="0">
              <a:cs typeface="Arial" pitchFamily="34" charset="0"/>
            </a:endParaRPr>
          </a:p>
          <a:p>
            <a:pPr>
              <a:buBlip>
                <a:blip r:embed="rId4"/>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60901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4"/>
              </a:buBlip>
            </a:pPr>
            <a:r>
              <a:rPr lang="en-AU" dirty="0">
                <a:cs typeface="Arial" pitchFamily="34" charset="0"/>
              </a:rPr>
              <a:t>Dangers </a:t>
            </a:r>
          </a:p>
          <a:p>
            <a:pPr lvl="1">
              <a:buBlip>
                <a:blip r:embed="rId4"/>
              </a:buBlip>
            </a:pPr>
            <a:r>
              <a:rPr lang="en-AU" dirty="0">
                <a:cs typeface="Arial" pitchFamily="34" charset="0"/>
              </a:rPr>
              <a:t>Burnout</a:t>
            </a:r>
          </a:p>
          <a:p>
            <a:pPr lvl="1">
              <a:buBlip>
                <a:blip r:embed="rId4"/>
              </a:buBlip>
            </a:pPr>
            <a:r>
              <a:rPr lang="en-AU" dirty="0">
                <a:cs typeface="Arial" pitchFamily="34" charset="0"/>
              </a:rPr>
              <a:t>Compassion fatigue</a:t>
            </a:r>
          </a:p>
          <a:p>
            <a:pPr lvl="1">
              <a:buBlip>
                <a:blip r:embed="rId4"/>
              </a:buBlip>
            </a:pPr>
            <a:r>
              <a:rPr lang="en-AU" dirty="0" smtClean="0">
                <a:cs typeface="Arial" pitchFamily="34" charset="0"/>
              </a:rPr>
              <a:t>Stress</a:t>
            </a:r>
            <a:endParaRPr lang="en-AU" dirty="0">
              <a:cs typeface="Arial" pitchFamily="34" charset="0"/>
            </a:endParaRPr>
          </a:p>
          <a:p>
            <a:pPr lvl="1">
              <a:buBlip>
                <a:blip r:embed="rId4"/>
              </a:buBlip>
            </a:pPr>
            <a:r>
              <a:rPr lang="en-AU" dirty="0" smtClean="0">
                <a:cs typeface="Arial" pitchFamily="34" charset="0"/>
              </a:rPr>
              <a:t>Health related issues</a:t>
            </a:r>
          </a:p>
          <a:p>
            <a:pPr lvl="1">
              <a:buBlip>
                <a:blip r:embed="rId4"/>
              </a:buBlip>
            </a:pPr>
            <a:r>
              <a:rPr lang="en-AU" dirty="0" smtClean="0">
                <a:cs typeface="Arial" pitchFamily="34" charset="0"/>
              </a:rPr>
              <a:t>Mental health related issues</a:t>
            </a:r>
            <a:endParaRPr lang="en-AU" dirty="0">
              <a:cs typeface="Arial" pitchFamily="34" charset="0"/>
            </a:endParaRPr>
          </a:p>
          <a:p>
            <a:pPr>
              <a:buBlip>
                <a:blip r:embed="rId4"/>
              </a:buBlip>
            </a:pPr>
            <a:r>
              <a:rPr lang="en-AU" dirty="0">
                <a:cs typeface="Arial" pitchFamily="34" charset="0"/>
              </a:rPr>
              <a:t>Work Life Balance</a:t>
            </a:r>
          </a:p>
        </p:txBody>
      </p:sp>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Self-Care</a:t>
            </a:r>
            <a:endParaRPr lang="en-AU" sz="4000" b="1" dirty="0">
              <a:solidFill>
                <a:srgbClr val="6B3727"/>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96801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DQ NEW Colours">
      <a:dk1>
        <a:sysClr val="windowText" lastClr="000000"/>
      </a:dk1>
      <a:lt1>
        <a:sysClr val="window" lastClr="FFFFFF"/>
      </a:lt1>
      <a:dk2>
        <a:srgbClr val="000000"/>
      </a:dk2>
      <a:lt2>
        <a:srgbClr val="FFFFFF"/>
      </a:lt2>
      <a:accent1>
        <a:srgbClr val="EF82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474</Words>
  <Application>Microsoft Office PowerPoint</Application>
  <PresentationFormat>On-screen Show (4:3)</PresentationFormat>
  <Paragraphs>76</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French Script MT</vt:lpstr>
      <vt:lpstr>Office Theme</vt:lpstr>
      <vt:lpstr>Welcome to Session 2</vt:lpstr>
      <vt:lpstr>Housekeeping</vt:lpstr>
      <vt:lpstr>Session 1 Objective</vt:lpstr>
      <vt:lpstr>Session 2 Objective</vt:lpstr>
      <vt:lpstr>Boundaries</vt:lpstr>
      <vt:lpstr>Activities</vt:lpstr>
      <vt:lpstr>Professionalism</vt:lpstr>
      <vt:lpstr>Professionalism</vt:lpstr>
      <vt:lpstr>Self-Care</vt:lpstr>
      <vt:lpstr>Activity</vt:lpstr>
      <vt:lpstr>GDQ Policies and Procedures</vt:lpstr>
      <vt:lpstr>Questions and Reflections</vt:lpstr>
      <vt:lpstr>End of Session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Liberty Moore</dc:creator>
  <cp:lastModifiedBy>Janet Cheong</cp:lastModifiedBy>
  <cp:revision>118</cp:revision>
  <dcterms:created xsi:type="dcterms:W3CDTF">2014-12-14T23:28:06Z</dcterms:created>
  <dcterms:modified xsi:type="dcterms:W3CDTF">2021-04-29T05:46:55Z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B37DDF38-CC1C-4BEB-ADA6-6B9CB2E0C11B</vt:lpwstr>
  </property>
  <property fmtid="{D5CDD505-2E9C-101B-9397-08002B2CF9AE}" pid="3" name="ArticulatePath">
    <vt:lpwstr>GDQ Template Powerpoint</vt:lpwstr>
  </property>
</Properties>
</file>